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h0LopO/8nkjNUmvD9WJlwYcEadH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CF15002-15E1-4E60-B337-354EA6A359B6}">
  <a:tblStyle styleId="{ECF15002-15E1-4E60-B337-354EA6A359B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1794" y="11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sz="1800">
                <a:latin typeface="Arial"/>
                <a:ea typeface="Arial"/>
                <a:cs typeface="Arial"/>
                <a:sym typeface="Arial"/>
              </a:rPr>
              <a:t>About 30 seconds</a:t>
            </a:r>
            <a:endParaRPr/>
          </a:p>
        </p:txBody>
      </p:sp>
      <p:sp>
        <p:nvSpPr>
          <p:cNvPr id="56" name="Google Shape;56;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2d00f95741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a:latin typeface="Arial"/>
                <a:ea typeface="Arial"/>
                <a:cs typeface="Arial"/>
                <a:sym typeface="Arial"/>
              </a:rPr>
              <a:t>About 60-90 seconds / team member</a:t>
            </a:r>
            <a:endParaRPr/>
          </a:p>
        </p:txBody>
      </p:sp>
      <p:sp>
        <p:nvSpPr>
          <p:cNvPr id="123" name="Google Shape;123;g22d00f95741_0_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2b3252a660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a:latin typeface="Arial"/>
                <a:ea typeface="Arial"/>
                <a:cs typeface="Arial"/>
                <a:sym typeface="Arial"/>
              </a:rPr>
              <a:t>About 60-90 seconds / team member</a:t>
            </a:r>
            <a:endParaRPr/>
          </a:p>
        </p:txBody>
      </p:sp>
      <p:sp>
        <p:nvSpPr>
          <p:cNvPr id="134" name="Google Shape;134;g22b3252a660_0_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2d1197dacd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a:latin typeface="Arial"/>
                <a:ea typeface="Arial"/>
                <a:cs typeface="Arial"/>
                <a:sym typeface="Arial"/>
              </a:rPr>
              <a:t>About 60-90 seconds / team member</a:t>
            </a:r>
            <a:endParaRPr/>
          </a:p>
        </p:txBody>
      </p:sp>
      <p:sp>
        <p:nvSpPr>
          <p:cNvPr id="142" name="Google Shape;142;g22d1197dacd_1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2d1197dacd_1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a:latin typeface="Arial"/>
                <a:ea typeface="Arial"/>
                <a:cs typeface="Arial"/>
                <a:sym typeface="Arial"/>
              </a:rPr>
              <a:t>About 60-90 seconds / team member</a:t>
            </a:r>
            <a:endParaRPr/>
          </a:p>
        </p:txBody>
      </p:sp>
      <p:sp>
        <p:nvSpPr>
          <p:cNvPr id="149" name="Google Shape;149;g22d1197dacd_1_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2d00f95741_1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a:latin typeface="Arial"/>
                <a:ea typeface="Arial"/>
                <a:cs typeface="Arial"/>
                <a:sym typeface="Arial"/>
              </a:rPr>
              <a:t>About 60-90 seconds / team member</a:t>
            </a:r>
            <a:endParaRPr/>
          </a:p>
        </p:txBody>
      </p:sp>
      <p:sp>
        <p:nvSpPr>
          <p:cNvPr id="156" name="Google Shape;156;g22d00f95741_1_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2d00f95741_1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a:latin typeface="Arial"/>
                <a:ea typeface="Arial"/>
                <a:cs typeface="Arial"/>
                <a:sym typeface="Arial"/>
              </a:rPr>
              <a:t>About 60-90 seconds / team member</a:t>
            </a:r>
            <a:endParaRPr/>
          </a:p>
        </p:txBody>
      </p:sp>
      <p:sp>
        <p:nvSpPr>
          <p:cNvPr id="167" name="Google Shape;167;g22d00f95741_1_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2d00f95741_5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a:latin typeface="Arial"/>
                <a:ea typeface="Arial"/>
                <a:cs typeface="Arial"/>
                <a:sym typeface="Arial"/>
              </a:rPr>
              <a:t>About 60-90 seconds / team member</a:t>
            </a:r>
            <a:endParaRPr/>
          </a:p>
        </p:txBody>
      </p:sp>
      <p:sp>
        <p:nvSpPr>
          <p:cNvPr id="174" name="Google Shape;174;g22d00f95741_5_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a:latin typeface="Arial"/>
                <a:ea typeface="Arial"/>
                <a:cs typeface="Arial"/>
                <a:sym typeface="Arial"/>
              </a:rPr>
              <a:t>About 2 minutes total</a:t>
            </a:r>
            <a:endParaRPr/>
          </a:p>
        </p:txBody>
      </p:sp>
      <p:sp>
        <p:nvSpPr>
          <p:cNvPr id="182" name="Google Shape;182;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2d00f95741_5_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2d00f95741_5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22d00f95741_5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a:latin typeface="Arial"/>
                <a:ea typeface="Arial"/>
                <a:cs typeface="Arial"/>
                <a:sym typeface="Arial"/>
              </a:rPr>
              <a:t>About 1 minute total</a:t>
            </a:r>
            <a:endParaRPr/>
          </a:p>
        </p:txBody>
      </p:sp>
      <p:sp>
        <p:nvSpPr>
          <p:cNvPr id="197" name="Google Shape;197;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b3252a660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r>
              <a:rPr lang="en-US"/>
              <a:t>Kyle</a:t>
            </a:r>
            <a:endParaRPr/>
          </a:p>
        </p:txBody>
      </p:sp>
      <p:sp>
        <p:nvSpPr>
          <p:cNvPr id="64" name="Google Shape;64;g22b3252a660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2d3b9a2620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22d3b9a2620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a:latin typeface="Arial"/>
                <a:ea typeface="Arial"/>
                <a:cs typeface="Arial"/>
                <a:sym typeface="Arial"/>
              </a:rPr>
              <a:t>About 60 seconds</a:t>
            </a:r>
            <a:endParaRPr/>
          </a:p>
        </p:txBody>
      </p:sp>
      <p:sp>
        <p:nvSpPr>
          <p:cNvPr id="72" name="Google Shape;72;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2d168e966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a:latin typeface="Arial"/>
                <a:ea typeface="Arial"/>
                <a:cs typeface="Arial"/>
                <a:sym typeface="Arial"/>
              </a:rPr>
              <a:t>About 60-90 seconds / team member</a:t>
            </a:r>
            <a:endParaRPr/>
          </a:p>
        </p:txBody>
      </p:sp>
      <p:sp>
        <p:nvSpPr>
          <p:cNvPr id="78" name="Google Shape;78;g22d168e9661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2d168e9661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a:latin typeface="Arial"/>
                <a:ea typeface="Arial"/>
                <a:cs typeface="Arial"/>
                <a:sym typeface="Arial"/>
              </a:rPr>
              <a:t>About 60-90 seconds / team member</a:t>
            </a:r>
            <a:endParaRPr/>
          </a:p>
        </p:txBody>
      </p:sp>
      <p:sp>
        <p:nvSpPr>
          <p:cNvPr id="86" name="Google Shape;86;g22d168e9661_0_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2d168e9661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a:latin typeface="Arial"/>
                <a:ea typeface="Arial"/>
                <a:cs typeface="Arial"/>
                <a:sym typeface="Arial"/>
              </a:rPr>
              <a:t>About 60-90 seconds / team member </a:t>
            </a:r>
            <a:r>
              <a:rPr lang="en-US" sz="1400">
                <a:latin typeface="Arial"/>
                <a:ea typeface="Arial"/>
                <a:cs typeface="Arial"/>
                <a:sym typeface="Arial"/>
              </a:rPr>
              <a:t> (</a:t>
            </a:r>
            <a:r>
              <a:rPr lang="en-US" sz="1050">
                <a:solidFill>
                  <a:srgbClr val="202122"/>
                </a:solidFill>
                <a:highlight>
                  <a:srgbClr val="FFFFFF"/>
                </a:highlight>
                <a:latin typeface="Arial"/>
                <a:ea typeface="Arial"/>
                <a:cs typeface="Arial"/>
                <a:sym typeface="Arial"/>
              </a:rPr>
              <a:t>Communications Specification for Fitness Equipment)</a:t>
            </a:r>
            <a:endParaRPr/>
          </a:p>
        </p:txBody>
      </p:sp>
      <p:sp>
        <p:nvSpPr>
          <p:cNvPr id="94" name="Google Shape;94;g22d168e9661_0_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b3252a660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a:latin typeface="Arial"/>
                <a:ea typeface="Arial"/>
                <a:cs typeface="Arial"/>
                <a:sym typeface="Arial"/>
              </a:rPr>
              <a:t>About 60-90 seconds / team member</a:t>
            </a:r>
            <a:endParaRPr/>
          </a:p>
        </p:txBody>
      </p:sp>
      <p:sp>
        <p:nvSpPr>
          <p:cNvPr id="101" name="Google Shape;101;g22b3252a660_0_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2d1197dac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a:latin typeface="Arial"/>
                <a:ea typeface="Arial"/>
                <a:cs typeface="Arial"/>
                <a:sym typeface="Arial"/>
              </a:rPr>
              <a:t>About 60-90 seconds / team member</a:t>
            </a:r>
            <a:endParaRPr/>
          </a:p>
        </p:txBody>
      </p:sp>
      <p:sp>
        <p:nvSpPr>
          <p:cNvPr id="109" name="Google Shape;109;g22d1197dacd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2d1197dacd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a:latin typeface="Arial"/>
                <a:ea typeface="Arial"/>
                <a:cs typeface="Arial"/>
                <a:sym typeface="Arial"/>
              </a:rPr>
              <a:t>About 60-90 seconds / team member</a:t>
            </a:r>
            <a:endParaRPr/>
          </a:p>
        </p:txBody>
      </p:sp>
      <p:sp>
        <p:nvSpPr>
          <p:cNvPr id="116" name="Google Shape;116;g22d1197dacd_0_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9"/>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Arial"/>
              <a:buNone/>
              <a:defRPr sz="3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9"/>
          <p:cNvSpPr txBox="1">
            <a:spLocks noGrp="1"/>
          </p:cNvSpPr>
          <p:nvPr>
            <p:ph type="body" idx="1"/>
          </p:nvPr>
        </p:nvSpPr>
        <p:spPr>
          <a:xfrm>
            <a:off x="457200" y="2049270"/>
            <a:ext cx="8229600" cy="407689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1" name="Google Shape;21;p9" descr="DLCOE_logo_HWHT.png"/>
          <p:cNvPicPr preferRelativeResize="0"/>
          <p:nvPr/>
        </p:nvPicPr>
        <p:blipFill rotWithShape="1">
          <a:blip r:embed="rId3">
            <a:alphaModFix/>
          </a:blip>
          <a:srcRect/>
          <a:stretch/>
        </p:blipFill>
        <p:spPr>
          <a:xfrm>
            <a:off x="450851" y="234146"/>
            <a:ext cx="2443865" cy="4126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10"/>
          <p:cNvSpPr txBox="1">
            <a:spLocks noGrp="1"/>
          </p:cNvSpPr>
          <p:nvPr>
            <p:ph type="ctrTitle"/>
          </p:nvPr>
        </p:nvSpPr>
        <p:spPr>
          <a:xfrm>
            <a:off x="3969582" y="2130425"/>
            <a:ext cx="4488617" cy="1470025"/>
          </a:xfrm>
          <a:prstGeom prst="rect">
            <a:avLst/>
          </a:prstGeom>
          <a:noFill/>
          <a:ln>
            <a:noFill/>
          </a:ln>
        </p:spPr>
        <p:txBody>
          <a:bodyPr spcFirstLastPara="1" wrap="square" lIns="91425" tIns="45700" rIns="91425" bIns="45700" anchor="ctr" anchorCtr="0">
            <a:normAutofit/>
          </a:bodyPr>
          <a:lstStyle>
            <a:lvl1pPr lvl="0" algn="r">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0"/>
          <p:cNvSpPr txBox="1">
            <a:spLocks noGrp="1"/>
          </p:cNvSpPr>
          <p:nvPr>
            <p:ph type="subTitle" idx="1"/>
          </p:nvPr>
        </p:nvSpPr>
        <p:spPr>
          <a:xfrm>
            <a:off x="3124200" y="3886200"/>
            <a:ext cx="5333999" cy="1752600"/>
          </a:xfrm>
          <a:prstGeom prst="rect">
            <a:avLst/>
          </a:prstGeom>
          <a:noFill/>
          <a:ln>
            <a:noFill/>
          </a:ln>
        </p:spPr>
        <p:txBody>
          <a:bodyPr spcFirstLastPara="1" wrap="square" lIns="91425" tIns="45700" rIns="91425" bIns="45700" anchor="t" anchorCtr="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5" name="Google Shape;2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8"/>
        <p:cNvGrpSpPr/>
        <p:nvPr/>
      </p:nvGrpSpPr>
      <p:grpSpPr>
        <a:xfrm>
          <a:off x="0" y="0"/>
          <a:ext cx="0" cy="0"/>
          <a:chOff x="0" y="0"/>
          <a:chExt cx="0" cy="0"/>
        </a:xfrm>
      </p:grpSpPr>
      <p:sp>
        <p:nvSpPr>
          <p:cNvPr id="29" name="Google Shape;29;p11"/>
          <p:cNvSpPr txBox="1">
            <a:spLocks noGrp="1"/>
          </p:cNvSpPr>
          <p:nvPr>
            <p:ph type="body" idx="1"/>
          </p:nvPr>
        </p:nvSpPr>
        <p:spPr>
          <a:xfrm>
            <a:off x="457200" y="1975644"/>
            <a:ext cx="4038600" cy="4150519"/>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0" name="Google Shape;30;p11"/>
          <p:cNvSpPr txBox="1">
            <a:spLocks noGrp="1"/>
          </p:cNvSpPr>
          <p:nvPr>
            <p:ph type="body" idx="2"/>
          </p:nvPr>
        </p:nvSpPr>
        <p:spPr>
          <a:xfrm>
            <a:off x="4648200" y="1975644"/>
            <a:ext cx="4038600" cy="4150519"/>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1" name="Google Shape;3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4" name="Google Shape;34;p11"/>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Arial"/>
              <a:buNone/>
              <a:defRPr sz="3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12"/>
          <p:cNvSpPr txBox="1">
            <a:spLocks noGrp="1"/>
          </p:cNvSpPr>
          <p:nvPr>
            <p:ph type="title"/>
          </p:nvPr>
        </p:nvSpPr>
        <p:spPr>
          <a:xfrm>
            <a:off x="457200" y="2900649"/>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Arial"/>
              <a:buNone/>
              <a:defRPr sz="4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457200" y="1066968"/>
            <a:ext cx="3008313" cy="7368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Arial"/>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3"/>
          <p:cNvSpPr txBox="1">
            <a:spLocks noGrp="1"/>
          </p:cNvSpPr>
          <p:nvPr>
            <p:ph type="body" idx="1"/>
          </p:nvPr>
        </p:nvSpPr>
        <p:spPr>
          <a:xfrm>
            <a:off x="3575050" y="1073720"/>
            <a:ext cx="5111750" cy="505244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b="1"/>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43" name="Google Shape;43;p13"/>
          <p:cNvSpPr txBox="1">
            <a:spLocks noGrp="1"/>
          </p:cNvSpPr>
          <p:nvPr>
            <p:ph type="body" idx="2"/>
          </p:nvPr>
        </p:nvSpPr>
        <p:spPr>
          <a:xfrm>
            <a:off x="457200" y="1803850"/>
            <a:ext cx="3008313" cy="4322314"/>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4" name="Google Shape;44;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7"/>
        <p:cNvGrpSpPr/>
        <p:nvPr/>
      </p:nvGrpSpPr>
      <p:grpSpPr>
        <a:xfrm>
          <a:off x="0" y="0"/>
          <a:ext cx="0" cy="0"/>
          <a:chOff x="0" y="0"/>
          <a:chExt cx="0" cy="0"/>
        </a:xfrm>
      </p:grpSpPr>
      <p:sp>
        <p:nvSpPr>
          <p:cNvPr id="48" name="Google Shape;48;p14"/>
          <p:cNvSpPr txBox="1">
            <a:spLocks noGrp="1"/>
          </p:cNvSpPr>
          <p:nvPr>
            <p:ph type="title"/>
          </p:nvPr>
        </p:nvSpPr>
        <p:spPr>
          <a:xfrm>
            <a:off x="457200" y="1196430"/>
            <a:ext cx="2573672"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1800"/>
              <a:buFont typeface="Arial"/>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4"/>
          <p:cNvSpPr>
            <a:spLocks noGrp="1"/>
          </p:cNvSpPr>
          <p:nvPr>
            <p:ph type="pic" idx="2"/>
          </p:nvPr>
        </p:nvSpPr>
        <p:spPr>
          <a:xfrm>
            <a:off x="3200400" y="1196430"/>
            <a:ext cx="5486400" cy="4850287"/>
          </a:xfrm>
          <a:prstGeom prst="rect">
            <a:avLst/>
          </a:prstGeom>
          <a:noFill/>
          <a:ln>
            <a:noFill/>
          </a:ln>
        </p:spPr>
      </p:sp>
      <p:sp>
        <p:nvSpPr>
          <p:cNvPr id="50" name="Google Shape;50;p14"/>
          <p:cNvSpPr txBox="1">
            <a:spLocks noGrp="1"/>
          </p:cNvSpPr>
          <p:nvPr>
            <p:ph type="body" idx="1"/>
          </p:nvPr>
        </p:nvSpPr>
        <p:spPr>
          <a:xfrm>
            <a:off x="457200" y="1768043"/>
            <a:ext cx="2573672" cy="427867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1" name="Google Shape;51;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drive.google.com/file/d/1GEAeblYrlNcHISgmOf7zPnqWP7hmXNPA/view"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2"/>
          <p:cNvSpPr txBox="1">
            <a:spLocks noGrp="1"/>
          </p:cNvSpPr>
          <p:nvPr>
            <p:ph type="ctrTitle"/>
          </p:nvPr>
        </p:nvSpPr>
        <p:spPr>
          <a:xfrm>
            <a:off x="1619250" y="4244975"/>
            <a:ext cx="7302500" cy="1603375"/>
          </a:xfrm>
          <a:prstGeom prst="rect">
            <a:avLst/>
          </a:prstGeom>
          <a:noFill/>
          <a:ln>
            <a:noFill/>
          </a:ln>
        </p:spPr>
        <p:txBody>
          <a:bodyPr spcFirstLastPara="1" wrap="square" lIns="91425" tIns="45700" rIns="91425" bIns="45700" anchor="ctr" anchorCtr="0">
            <a:normAutofit fontScale="90000"/>
          </a:bodyPr>
          <a:lstStyle/>
          <a:p>
            <a:pPr marL="0" lvl="0" indent="0" algn="r" rtl="0">
              <a:spcBef>
                <a:spcPts val="0"/>
              </a:spcBef>
              <a:spcAft>
                <a:spcPts val="0"/>
              </a:spcAft>
              <a:buClr>
                <a:schemeClr val="lt1"/>
              </a:buClr>
              <a:buSzPct val="100000"/>
              <a:buFont typeface="Arial"/>
              <a:buNone/>
            </a:pPr>
            <a:r>
              <a:rPr lang="en-US"/>
              <a:t>ECEN 404 Final Presentation</a:t>
            </a:r>
            <a:br>
              <a:rPr lang="en-US"/>
            </a:br>
            <a:r>
              <a:rPr lang="en-US"/>
              <a:t>Team 45: TI Project #3</a:t>
            </a:r>
            <a:br>
              <a:rPr lang="en-US"/>
            </a:br>
            <a:r>
              <a:rPr lang="en-US" sz="2455"/>
              <a:t>Alyson Garlick, Diego Gumucio, Meredith McKean, Nicholas McNamara</a:t>
            </a:r>
            <a:br>
              <a:rPr lang="en-US"/>
            </a:br>
            <a:r>
              <a:rPr lang="en-US" sz="2455"/>
              <a:t>TA: Pranav Dhulipala</a:t>
            </a:r>
            <a:endParaRPr/>
          </a:p>
          <a:p>
            <a:pPr marL="0" lvl="0" indent="0" algn="r" rtl="0">
              <a:spcBef>
                <a:spcPts val="0"/>
              </a:spcBef>
              <a:spcAft>
                <a:spcPts val="0"/>
              </a:spcAft>
              <a:buClr>
                <a:schemeClr val="lt1"/>
              </a:buClr>
              <a:buSzPct val="146639"/>
              <a:buFont typeface="Arial"/>
              <a:buNone/>
            </a:pPr>
            <a:r>
              <a:rPr lang="en-US" sz="2455"/>
              <a:t>Sponsor: Matthew Krebs</a:t>
            </a:r>
            <a:endParaRPr/>
          </a:p>
        </p:txBody>
      </p:sp>
      <p:sp>
        <p:nvSpPr>
          <p:cNvPr id="59" name="Google Shape;59;p2"/>
          <p:cNvSpPr/>
          <p:nvPr/>
        </p:nvSpPr>
        <p:spPr>
          <a:xfrm>
            <a:off x="0" y="0"/>
            <a:ext cx="6111425" cy="6111425"/>
          </a:xfrm>
          <a:prstGeom prst="diagStripe">
            <a:avLst>
              <a:gd name="adj" fmla="val 28990"/>
            </a:avLst>
          </a:prstGeom>
          <a:blipFill rotWithShape="1">
            <a:blip r:embed="rId3">
              <a:alphaModFix/>
            </a:blip>
            <a:stretch>
              <a:fillRect/>
            </a:stretch>
          </a:blipFill>
          <a:ln>
            <a:noFill/>
          </a:ln>
          <a:effectLst>
            <a:outerShdw blurRad="193675" dist="23000" dir="5400000"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60" name="Google Shape;60;p2" descr="DLCOE_logo_HWHT.png"/>
          <p:cNvPicPr preferRelativeResize="0"/>
          <p:nvPr/>
        </p:nvPicPr>
        <p:blipFill rotWithShape="1">
          <a:blip r:embed="rId4">
            <a:alphaModFix/>
          </a:blip>
          <a:srcRect/>
          <a:stretch/>
        </p:blipFill>
        <p:spPr>
          <a:xfrm>
            <a:off x="5344000" y="1105318"/>
            <a:ext cx="3114199" cy="525774"/>
          </a:xfrm>
          <a:prstGeom prst="rect">
            <a:avLst/>
          </a:prstGeom>
          <a:noFill/>
          <a:ln>
            <a:noFill/>
          </a:ln>
        </p:spPr>
      </p:pic>
      <p:pic>
        <p:nvPicPr>
          <p:cNvPr id="61" name="Google Shape;61;p2"/>
          <p:cNvPicPr preferRelativeResize="0"/>
          <p:nvPr/>
        </p:nvPicPr>
        <p:blipFill rotWithShape="1">
          <a:blip r:embed="rId5">
            <a:alphaModFix/>
          </a:blip>
          <a:srcRect/>
          <a:stretch/>
        </p:blipFill>
        <p:spPr>
          <a:xfrm>
            <a:off x="7088275" y="2554250"/>
            <a:ext cx="1002925" cy="1002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22d00f95741_0_3"/>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15000"/>
              </a:lnSpc>
              <a:spcBef>
                <a:spcPts val="0"/>
              </a:spcBef>
              <a:spcAft>
                <a:spcPts val="0"/>
              </a:spcAft>
              <a:buClr>
                <a:schemeClr val="dk1"/>
              </a:buClr>
              <a:buSzPct val="30937"/>
              <a:buFont typeface="Arial"/>
              <a:buNone/>
            </a:pPr>
            <a:r>
              <a:rPr lang="en-US"/>
              <a:t>Database Subsystem</a:t>
            </a:r>
            <a:endParaRPr/>
          </a:p>
          <a:p>
            <a:pPr marL="0" lvl="0" indent="0" algn="ctr" rtl="0">
              <a:spcBef>
                <a:spcPts val="0"/>
              </a:spcBef>
              <a:spcAft>
                <a:spcPts val="0"/>
              </a:spcAft>
              <a:buClr>
                <a:schemeClr val="lt1"/>
              </a:buClr>
              <a:buSzPct val="146639"/>
              <a:buFont typeface="Arial"/>
              <a:buNone/>
            </a:pPr>
            <a:r>
              <a:rPr lang="en-US" sz="2455"/>
              <a:t>Meredith McKean</a:t>
            </a:r>
            <a:endParaRPr/>
          </a:p>
        </p:txBody>
      </p:sp>
      <p:pic>
        <p:nvPicPr>
          <p:cNvPr id="126" name="Google Shape;126;g22d00f95741_0_3" descr="Graphical user interface, application&#10;&#10;Description automatically generated"/>
          <p:cNvPicPr preferRelativeResize="0"/>
          <p:nvPr/>
        </p:nvPicPr>
        <p:blipFill rotWithShape="1">
          <a:blip r:embed="rId3">
            <a:alphaModFix/>
          </a:blip>
          <a:srcRect t="28299"/>
          <a:stretch/>
        </p:blipFill>
        <p:spPr>
          <a:xfrm>
            <a:off x="878725" y="5333009"/>
            <a:ext cx="7511875" cy="1073125"/>
          </a:xfrm>
          <a:prstGeom prst="rect">
            <a:avLst/>
          </a:prstGeom>
          <a:noFill/>
          <a:ln>
            <a:noFill/>
          </a:ln>
        </p:spPr>
      </p:pic>
      <p:pic>
        <p:nvPicPr>
          <p:cNvPr id="127" name="Google Shape;127;g22d00f95741_0_3"/>
          <p:cNvPicPr preferRelativeResize="0"/>
          <p:nvPr/>
        </p:nvPicPr>
        <p:blipFill>
          <a:blip r:embed="rId4">
            <a:alphaModFix/>
          </a:blip>
          <a:stretch>
            <a:fillRect/>
          </a:stretch>
        </p:blipFill>
        <p:spPr>
          <a:xfrm>
            <a:off x="1242063" y="2137488"/>
            <a:ext cx="6659871" cy="1073125"/>
          </a:xfrm>
          <a:prstGeom prst="rect">
            <a:avLst/>
          </a:prstGeom>
          <a:noFill/>
          <a:ln>
            <a:noFill/>
          </a:ln>
        </p:spPr>
      </p:pic>
      <p:pic>
        <p:nvPicPr>
          <p:cNvPr id="128" name="Google Shape;128;g22d00f95741_0_3"/>
          <p:cNvPicPr preferRelativeResize="0"/>
          <p:nvPr/>
        </p:nvPicPr>
        <p:blipFill>
          <a:blip r:embed="rId5">
            <a:alphaModFix/>
          </a:blip>
          <a:stretch>
            <a:fillRect/>
          </a:stretch>
        </p:blipFill>
        <p:spPr>
          <a:xfrm>
            <a:off x="223388" y="3957650"/>
            <a:ext cx="8697237" cy="459950"/>
          </a:xfrm>
          <a:prstGeom prst="rect">
            <a:avLst/>
          </a:prstGeom>
          <a:noFill/>
          <a:ln>
            <a:noFill/>
          </a:ln>
        </p:spPr>
      </p:pic>
      <p:sp>
        <p:nvSpPr>
          <p:cNvPr id="129" name="Google Shape;129;g22d00f95741_0_3"/>
          <p:cNvSpPr txBox="1"/>
          <p:nvPr/>
        </p:nvSpPr>
        <p:spPr>
          <a:xfrm>
            <a:off x="1423125" y="1781900"/>
            <a:ext cx="129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User_Info</a:t>
            </a:r>
            <a:endParaRPr/>
          </a:p>
        </p:txBody>
      </p:sp>
      <p:sp>
        <p:nvSpPr>
          <p:cNvPr id="130" name="Google Shape;130;g22d00f95741_0_3"/>
          <p:cNvSpPr txBox="1"/>
          <p:nvPr/>
        </p:nvSpPr>
        <p:spPr>
          <a:xfrm>
            <a:off x="1583700" y="3557450"/>
            <a:ext cx="83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INFO3D</a:t>
            </a:r>
            <a:endParaRPr/>
          </a:p>
        </p:txBody>
      </p:sp>
      <p:sp>
        <p:nvSpPr>
          <p:cNvPr id="131" name="Google Shape;131;g22d00f95741_0_3"/>
          <p:cNvSpPr txBox="1"/>
          <p:nvPr/>
        </p:nvSpPr>
        <p:spPr>
          <a:xfrm>
            <a:off x="1371525" y="4932800"/>
            <a:ext cx="139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History Table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2b3252a660_0_10"/>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Arial"/>
              <a:buNone/>
            </a:pPr>
            <a:r>
              <a:rPr lang="en-US"/>
              <a:t>Engineering Design Accomplishments</a:t>
            </a:r>
            <a:endParaRPr/>
          </a:p>
          <a:p>
            <a:pPr marL="0" lvl="0" indent="0" algn="ctr" rtl="0">
              <a:spcBef>
                <a:spcPts val="0"/>
              </a:spcBef>
              <a:spcAft>
                <a:spcPts val="0"/>
              </a:spcAft>
              <a:buClr>
                <a:schemeClr val="lt1"/>
              </a:buClr>
              <a:buSzPct val="146639"/>
              <a:buFont typeface="Arial"/>
              <a:buNone/>
            </a:pPr>
            <a:r>
              <a:rPr lang="en-US" sz="2455"/>
              <a:t>Alyson Garlick</a:t>
            </a:r>
            <a:endParaRPr/>
          </a:p>
        </p:txBody>
      </p:sp>
      <p:sp>
        <p:nvSpPr>
          <p:cNvPr id="137" name="Google Shape;137;g22b3252a660_0_10"/>
          <p:cNvSpPr txBox="1">
            <a:spLocks noGrp="1"/>
          </p:cNvSpPr>
          <p:nvPr>
            <p:ph type="body" idx="1"/>
          </p:nvPr>
        </p:nvSpPr>
        <p:spPr>
          <a:xfrm>
            <a:off x="369250" y="1935150"/>
            <a:ext cx="6165300" cy="4804200"/>
          </a:xfrm>
          <a:prstGeom prst="rect">
            <a:avLst/>
          </a:prstGeom>
          <a:noFill/>
          <a:ln>
            <a:noFill/>
          </a:ln>
        </p:spPr>
        <p:txBody>
          <a:bodyPr spcFirstLastPara="1" wrap="square" lIns="91425" tIns="45700" rIns="91425" bIns="45700" anchor="t" anchorCtr="0">
            <a:normAutofit lnSpcReduction="20000"/>
          </a:bodyPr>
          <a:lstStyle/>
          <a:p>
            <a:pPr marL="0" lvl="0" indent="0" algn="l" rtl="0">
              <a:spcBef>
                <a:spcPts val="0"/>
              </a:spcBef>
              <a:spcAft>
                <a:spcPts val="0"/>
              </a:spcAft>
              <a:buNone/>
            </a:pPr>
            <a:r>
              <a:rPr lang="en-US" sz="2400" b="1"/>
              <a:t>Designed:</a:t>
            </a:r>
            <a:endParaRPr sz="2400" b="1"/>
          </a:p>
          <a:p>
            <a:pPr marL="457200" lvl="0" indent="-355600" algn="l" rtl="0">
              <a:spcBef>
                <a:spcPts val="0"/>
              </a:spcBef>
              <a:spcAft>
                <a:spcPts val="0"/>
              </a:spcAft>
              <a:buSzPts val="2000"/>
              <a:buChar char="●"/>
            </a:pPr>
            <a:r>
              <a:rPr lang="en-US" sz="2000"/>
              <a:t>7 workouts available to the user</a:t>
            </a:r>
            <a:endParaRPr sz="2000"/>
          </a:p>
          <a:p>
            <a:pPr marL="914400" lvl="1" indent="-355600" algn="l" rtl="0">
              <a:spcBef>
                <a:spcPts val="0"/>
              </a:spcBef>
              <a:spcAft>
                <a:spcPts val="0"/>
              </a:spcAft>
              <a:buSzPts val="2000"/>
              <a:buChar char="○"/>
            </a:pPr>
            <a:r>
              <a:rPr lang="en-US" sz="2000"/>
              <a:t>FTP Calculator, 3 Interval, 3 Pace</a:t>
            </a:r>
            <a:endParaRPr sz="2000"/>
          </a:p>
          <a:p>
            <a:pPr marL="914400" lvl="1" indent="-355600" algn="l" rtl="0">
              <a:spcBef>
                <a:spcPts val="0"/>
              </a:spcBef>
              <a:spcAft>
                <a:spcPts val="0"/>
              </a:spcAft>
              <a:buSzPts val="2000"/>
              <a:buChar char="○"/>
            </a:pPr>
            <a:r>
              <a:rPr lang="en-US" sz="2000"/>
              <a:t>Real time feedback based on user performance</a:t>
            </a:r>
            <a:endParaRPr sz="2000"/>
          </a:p>
          <a:p>
            <a:pPr marL="457200" lvl="0" indent="-355600" algn="l" rtl="0">
              <a:spcBef>
                <a:spcPts val="0"/>
              </a:spcBef>
              <a:spcAft>
                <a:spcPts val="0"/>
              </a:spcAft>
              <a:buSzPts val="2000"/>
              <a:buChar char="●"/>
            </a:pPr>
            <a:r>
              <a:rPr lang="en-US" sz="2000"/>
              <a:t>Suggestion Method</a:t>
            </a:r>
            <a:endParaRPr sz="2000"/>
          </a:p>
          <a:p>
            <a:pPr marL="914400" lvl="1" indent="-355600" algn="l" rtl="0">
              <a:spcBef>
                <a:spcPts val="0"/>
              </a:spcBef>
              <a:spcAft>
                <a:spcPts val="0"/>
              </a:spcAft>
              <a:buSzPts val="2000"/>
              <a:buChar char="○"/>
            </a:pPr>
            <a:r>
              <a:rPr lang="en-US" sz="2000"/>
              <a:t>provide workout suggestion based off of performance</a:t>
            </a:r>
            <a:endParaRPr sz="2000"/>
          </a:p>
          <a:p>
            <a:pPr marL="457200" lvl="0" indent="-355600" algn="l" rtl="0">
              <a:spcBef>
                <a:spcPts val="0"/>
              </a:spcBef>
              <a:spcAft>
                <a:spcPts val="0"/>
              </a:spcAft>
              <a:buSzPts val="2000"/>
              <a:buChar char="●"/>
            </a:pPr>
            <a:r>
              <a:rPr lang="en-US" sz="2000"/>
              <a:t>Power Prediction Method</a:t>
            </a:r>
            <a:endParaRPr sz="2000"/>
          </a:p>
          <a:p>
            <a:pPr marL="914400" lvl="1" indent="-355600" algn="l" rtl="0">
              <a:spcBef>
                <a:spcPts val="0"/>
              </a:spcBef>
              <a:spcAft>
                <a:spcPts val="0"/>
              </a:spcAft>
              <a:buSzPts val="2000"/>
              <a:buChar char="○"/>
            </a:pPr>
            <a:r>
              <a:rPr lang="en-US" sz="2000"/>
              <a:t>does linear regression on users power history for a workout and predicts power output in future</a:t>
            </a:r>
            <a:endParaRPr sz="2000"/>
          </a:p>
          <a:p>
            <a:pPr marL="457200" lvl="0" indent="-355600" algn="l" rtl="0">
              <a:spcBef>
                <a:spcPts val="0"/>
              </a:spcBef>
              <a:spcAft>
                <a:spcPts val="0"/>
              </a:spcAft>
              <a:buSzPts val="2000"/>
              <a:buChar char="●"/>
            </a:pPr>
            <a:r>
              <a:rPr lang="en-US" sz="2000"/>
              <a:t>Power vs Time Graph</a:t>
            </a:r>
            <a:endParaRPr sz="2000"/>
          </a:p>
          <a:p>
            <a:pPr marL="914400" lvl="1" indent="-355600" algn="l" rtl="0">
              <a:spcBef>
                <a:spcPts val="0"/>
              </a:spcBef>
              <a:spcAft>
                <a:spcPts val="0"/>
              </a:spcAft>
              <a:buSzPts val="2000"/>
              <a:buChar char="○"/>
            </a:pPr>
            <a:r>
              <a:rPr lang="en-US" sz="2000"/>
              <a:t>preparation of data and method to graph on UI</a:t>
            </a:r>
            <a:endParaRPr sz="2000"/>
          </a:p>
          <a:p>
            <a:pPr marL="457200" lvl="0" indent="-355600" algn="l" rtl="0">
              <a:spcBef>
                <a:spcPts val="0"/>
              </a:spcBef>
              <a:spcAft>
                <a:spcPts val="0"/>
              </a:spcAft>
              <a:buSzPts val="2000"/>
              <a:buChar char="●"/>
            </a:pPr>
            <a:r>
              <a:rPr lang="en-US" sz="2000"/>
              <a:t>Power of Pull Graph</a:t>
            </a:r>
            <a:endParaRPr sz="2000"/>
          </a:p>
          <a:p>
            <a:pPr marL="914400" lvl="1" indent="-355600" algn="l" rtl="0">
              <a:spcBef>
                <a:spcPts val="0"/>
              </a:spcBef>
              <a:spcAft>
                <a:spcPts val="0"/>
              </a:spcAft>
              <a:buSzPts val="2000"/>
              <a:buChar char="○"/>
            </a:pPr>
            <a:r>
              <a:rPr lang="en-US" sz="2000"/>
              <a:t>how to prepare data and method to graph on UI</a:t>
            </a:r>
            <a:endParaRPr b="1"/>
          </a:p>
        </p:txBody>
      </p:sp>
      <p:pic>
        <p:nvPicPr>
          <p:cNvPr id="138" name="Google Shape;138;g22b3252a660_0_10"/>
          <p:cNvPicPr preferRelativeResize="0"/>
          <p:nvPr/>
        </p:nvPicPr>
        <p:blipFill>
          <a:blip r:embed="rId3">
            <a:alphaModFix/>
          </a:blip>
          <a:stretch>
            <a:fillRect/>
          </a:stretch>
        </p:blipFill>
        <p:spPr>
          <a:xfrm>
            <a:off x="6784788" y="4701825"/>
            <a:ext cx="1371600" cy="609600"/>
          </a:xfrm>
          <a:prstGeom prst="rect">
            <a:avLst/>
          </a:prstGeom>
          <a:noFill/>
          <a:ln>
            <a:noFill/>
          </a:ln>
        </p:spPr>
      </p:pic>
      <p:pic>
        <p:nvPicPr>
          <p:cNvPr id="139" name="Google Shape;139;g22b3252a660_0_10"/>
          <p:cNvPicPr preferRelativeResize="0"/>
          <p:nvPr/>
        </p:nvPicPr>
        <p:blipFill>
          <a:blip r:embed="rId4">
            <a:alphaModFix/>
          </a:blip>
          <a:stretch>
            <a:fillRect/>
          </a:stretch>
        </p:blipFill>
        <p:spPr>
          <a:xfrm>
            <a:off x="6017800" y="2172750"/>
            <a:ext cx="2905575" cy="2002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2d1197dacd_1_0"/>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Arial"/>
              <a:buNone/>
            </a:pPr>
            <a:r>
              <a:rPr lang="en-US"/>
              <a:t>Challenges and Solutions</a:t>
            </a:r>
            <a:endParaRPr/>
          </a:p>
          <a:p>
            <a:pPr marL="0" lvl="0" indent="0" algn="ctr" rtl="0">
              <a:spcBef>
                <a:spcPts val="0"/>
              </a:spcBef>
              <a:spcAft>
                <a:spcPts val="0"/>
              </a:spcAft>
              <a:buClr>
                <a:schemeClr val="lt1"/>
              </a:buClr>
              <a:buSzPct val="146639"/>
              <a:buFont typeface="Arial"/>
              <a:buNone/>
            </a:pPr>
            <a:r>
              <a:rPr lang="en-US" sz="2455"/>
              <a:t>Alyson Garlick</a:t>
            </a:r>
            <a:endParaRPr/>
          </a:p>
        </p:txBody>
      </p:sp>
      <p:graphicFrame>
        <p:nvGraphicFramePr>
          <p:cNvPr id="145" name="Google Shape;145;g22d1197dacd_1_0"/>
          <p:cNvGraphicFramePr/>
          <p:nvPr/>
        </p:nvGraphicFramePr>
        <p:xfrm>
          <a:off x="952500" y="2164950"/>
          <a:ext cx="3000000" cy="3000000"/>
        </p:xfrm>
        <a:graphic>
          <a:graphicData uri="http://schemas.openxmlformats.org/drawingml/2006/table">
            <a:tbl>
              <a:tblPr>
                <a:noFill/>
                <a:tableStyleId>{ECF15002-15E1-4E60-B337-354EA6A359B6}</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440800">
                <a:tc>
                  <a:txBody>
                    <a:bodyPr/>
                    <a:lstStyle/>
                    <a:p>
                      <a:pPr marL="0" lvl="0" indent="0" algn="ctr" rtl="0">
                        <a:spcBef>
                          <a:spcPts val="0"/>
                        </a:spcBef>
                        <a:spcAft>
                          <a:spcPts val="0"/>
                        </a:spcAft>
                        <a:buNone/>
                      </a:pPr>
                      <a:r>
                        <a:rPr lang="en-US" sz="1800"/>
                        <a:t>Challenges</a:t>
                      </a:r>
                      <a:endParaRPr sz="1800"/>
                    </a:p>
                  </a:txBody>
                  <a:tcPr marL="91425" marR="91425" marT="91425" marB="91425"/>
                </a:tc>
                <a:tc>
                  <a:txBody>
                    <a:bodyPr/>
                    <a:lstStyle/>
                    <a:p>
                      <a:pPr marL="0" lvl="0" indent="0" algn="ctr" rtl="0">
                        <a:spcBef>
                          <a:spcPts val="0"/>
                        </a:spcBef>
                        <a:spcAft>
                          <a:spcPts val="0"/>
                        </a:spcAft>
                        <a:buNone/>
                      </a:pPr>
                      <a:r>
                        <a:rPr lang="en-US" sz="1800"/>
                        <a:t>Solutions</a:t>
                      </a:r>
                      <a:endParaRPr sz="1800"/>
                    </a:p>
                  </a:txBody>
                  <a:tcPr marL="91425" marR="91425" marT="91425" marB="91425"/>
                </a:tc>
                <a:extLst>
                  <a:ext uri="{0D108BD9-81ED-4DB2-BD59-A6C34878D82A}">
                    <a16:rowId xmlns:a16="http://schemas.microsoft.com/office/drawing/2014/main" val="10000"/>
                  </a:ext>
                </a:extLst>
              </a:tr>
              <a:tr h="2481350">
                <a:tc>
                  <a:txBody>
                    <a:bodyPr/>
                    <a:lstStyle/>
                    <a:p>
                      <a:pPr marL="457200" lvl="0" indent="-317500" algn="l" rtl="0">
                        <a:spcBef>
                          <a:spcPts val="0"/>
                        </a:spcBef>
                        <a:spcAft>
                          <a:spcPts val="0"/>
                        </a:spcAft>
                        <a:buSzPts val="1400"/>
                        <a:buAutoNum type="arabicPeriod"/>
                      </a:pPr>
                      <a:r>
                        <a:rPr lang="en-US"/>
                        <a:t>Inability to populate databases with real time BLE data</a:t>
                      </a:r>
                      <a:endParaRPr/>
                    </a:p>
                    <a:p>
                      <a:pPr marL="457200" lvl="0" indent="-317500" algn="l" rtl="0">
                        <a:spcBef>
                          <a:spcPts val="0"/>
                        </a:spcBef>
                        <a:spcAft>
                          <a:spcPts val="0"/>
                        </a:spcAft>
                        <a:buSzPts val="1400"/>
                        <a:buAutoNum type="arabicPeriod"/>
                      </a:pPr>
                      <a:r>
                        <a:rPr lang="en-US"/>
                        <a:t>How to work with only the most current data while within workout methods </a:t>
                      </a:r>
                      <a:endParaRPr/>
                    </a:p>
                    <a:p>
                      <a:pPr marL="457200" lvl="0" indent="-317500" algn="l" rtl="0">
                        <a:spcBef>
                          <a:spcPts val="0"/>
                        </a:spcBef>
                        <a:spcAft>
                          <a:spcPts val="0"/>
                        </a:spcAft>
                        <a:buSzPts val="1400"/>
                        <a:buAutoNum type="arabicPeriod"/>
                      </a:pPr>
                      <a:r>
                        <a:rPr lang="en-US"/>
                        <a:t>Issues integrating Java with Kotlin</a:t>
                      </a:r>
                      <a:endParaRPr/>
                    </a:p>
                    <a:p>
                      <a:pPr marL="457200" lvl="0" indent="-317500" algn="l" rtl="0">
                        <a:spcBef>
                          <a:spcPts val="0"/>
                        </a:spcBef>
                        <a:spcAft>
                          <a:spcPts val="0"/>
                        </a:spcAft>
                        <a:buSzPts val="1400"/>
                        <a:buAutoNum type="arabicPeriod"/>
                      </a:pPr>
                      <a:r>
                        <a:rPr lang="en-US"/>
                        <a:t>How to display user feedback on UI while in workout method </a:t>
                      </a:r>
                      <a:endParaRPr/>
                    </a:p>
                  </a:txBody>
                  <a:tcPr marL="91425" marR="91425" marT="91425" marB="91425"/>
                </a:tc>
                <a:tc>
                  <a:txBody>
                    <a:bodyPr/>
                    <a:lstStyle/>
                    <a:p>
                      <a:pPr marL="457200" lvl="0" indent="-317500" algn="l" rtl="0">
                        <a:spcBef>
                          <a:spcPts val="0"/>
                        </a:spcBef>
                        <a:spcAft>
                          <a:spcPts val="0"/>
                        </a:spcAft>
                        <a:buSzPts val="1400"/>
                        <a:buAutoNum type="arabicPeriod"/>
                      </a:pPr>
                      <a:r>
                        <a:rPr lang="en-US"/>
                        <a:t>I created a variable listener class and utilized it within the BLE and UI Activity code to populate database</a:t>
                      </a:r>
                      <a:endParaRPr/>
                    </a:p>
                    <a:p>
                      <a:pPr marL="457200" lvl="0" indent="-317500" algn="l" rtl="0">
                        <a:spcBef>
                          <a:spcPts val="0"/>
                        </a:spcBef>
                        <a:spcAft>
                          <a:spcPts val="0"/>
                        </a:spcAft>
                        <a:buSzPts val="1400"/>
                        <a:buAutoNum type="arabicPeriod"/>
                      </a:pPr>
                      <a:r>
                        <a:rPr lang="en-US"/>
                        <a:t>Utilized database method that reads most recent time data</a:t>
                      </a:r>
                      <a:endParaRPr/>
                    </a:p>
                    <a:p>
                      <a:pPr marL="457200" lvl="0" indent="-317500" algn="l" rtl="0">
                        <a:spcBef>
                          <a:spcPts val="0"/>
                        </a:spcBef>
                        <a:spcAft>
                          <a:spcPts val="0"/>
                        </a:spcAft>
                        <a:buSzPts val="1400"/>
                        <a:buAutoNum type="arabicPeriod"/>
                      </a:pPr>
                      <a:r>
                        <a:rPr lang="en-US"/>
                        <a:t>Rewrote all code in Kotlin</a:t>
                      </a:r>
                      <a:endParaRPr/>
                    </a:p>
                    <a:p>
                      <a:pPr marL="457200" lvl="0" indent="-317500" algn="l" rtl="0">
                        <a:spcBef>
                          <a:spcPts val="0"/>
                        </a:spcBef>
                        <a:spcAft>
                          <a:spcPts val="0"/>
                        </a:spcAft>
                        <a:buSzPts val="1400"/>
                        <a:buAutoNum type="arabicPeriod"/>
                      </a:pPr>
                      <a:r>
                        <a:rPr lang="en-US"/>
                        <a:t>Created listener class that listens for variable changes</a:t>
                      </a:r>
                      <a:endParaRPr/>
                    </a:p>
                  </a:txBody>
                  <a:tcPr marL="91425" marR="91425" marT="91425" marB="91425"/>
                </a:tc>
                <a:extLst>
                  <a:ext uri="{0D108BD9-81ED-4DB2-BD59-A6C34878D82A}">
                    <a16:rowId xmlns:a16="http://schemas.microsoft.com/office/drawing/2014/main" val="10001"/>
                  </a:ext>
                </a:extLst>
              </a:tr>
            </a:tbl>
          </a:graphicData>
        </a:graphic>
      </p:graphicFrame>
      <p:sp>
        <p:nvSpPr>
          <p:cNvPr id="146" name="Google Shape;146;g22d1197dacd_1_0"/>
          <p:cNvSpPr txBox="1"/>
          <p:nvPr/>
        </p:nvSpPr>
        <p:spPr>
          <a:xfrm>
            <a:off x="952500" y="5266250"/>
            <a:ext cx="72390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chemeClr val="dk1"/>
                </a:solidFill>
              </a:rPr>
              <a:t>Skills/Knowledge Gained</a:t>
            </a:r>
            <a:endParaRPr/>
          </a:p>
          <a:p>
            <a:pPr marL="457200" lvl="0" indent="-317500" algn="l" rtl="0">
              <a:spcBef>
                <a:spcPts val="0"/>
              </a:spcBef>
              <a:spcAft>
                <a:spcPts val="0"/>
              </a:spcAft>
              <a:buSzPts val="1400"/>
              <a:buChar char="●"/>
            </a:pPr>
            <a:r>
              <a:rPr lang="en-US"/>
              <a:t>Java/Kotlin, listeners, creating and using classes</a:t>
            </a:r>
            <a:endParaRPr/>
          </a:p>
          <a:p>
            <a:pPr marL="457200" lvl="0" indent="-317500" algn="l" rtl="0">
              <a:spcBef>
                <a:spcPts val="0"/>
              </a:spcBef>
              <a:spcAft>
                <a:spcPts val="0"/>
              </a:spcAft>
              <a:buSzPts val="1400"/>
              <a:buChar char="●"/>
            </a:pPr>
            <a:r>
              <a:rPr lang="en-US"/>
              <a:t>Program scheduling and threading</a:t>
            </a:r>
            <a:endParaRPr/>
          </a:p>
          <a:p>
            <a:pPr marL="457200" lvl="0" indent="-317500" algn="l" rtl="0">
              <a:spcBef>
                <a:spcPts val="0"/>
              </a:spcBef>
              <a:spcAft>
                <a:spcPts val="0"/>
              </a:spcAft>
              <a:buSzPts val="1400"/>
              <a:buChar char="●"/>
            </a:pPr>
            <a:r>
              <a:rPr lang="en-US"/>
              <a:t>Reinforced git usage knowledge</a:t>
            </a:r>
            <a:endParaRPr/>
          </a:p>
          <a:p>
            <a:pPr marL="457200" lvl="0" indent="-317500" algn="l" rtl="0">
              <a:spcBef>
                <a:spcPts val="0"/>
              </a:spcBef>
              <a:spcAft>
                <a:spcPts val="0"/>
              </a:spcAft>
              <a:buSzPts val="1400"/>
              <a:buChar char="●"/>
            </a:pPr>
            <a:r>
              <a:rPr lang="en-US"/>
              <a:t>Heightened programming debugging skills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22d1197dacd_1_5"/>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Arial"/>
              <a:buNone/>
            </a:pPr>
            <a:r>
              <a:rPr lang="en-US"/>
              <a:t>Test and Validation</a:t>
            </a:r>
            <a:endParaRPr/>
          </a:p>
          <a:p>
            <a:pPr marL="0" lvl="0" indent="0" algn="ctr" rtl="0">
              <a:spcBef>
                <a:spcPts val="0"/>
              </a:spcBef>
              <a:spcAft>
                <a:spcPts val="0"/>
              </a:spcAft>
              <a:buClr>
                <a:schemeClr val="lt1"/>
              </a:buClr>
              <a:buSzPct val="146639"/>
              <a:buFont typeface="Arial"/>
              <a:buNone/>
            </a:pPr>
            <a:r>
              <a:rPr lang="en-US" sz="2455"/>
              <a:t>Alyson Garlick</a:t>
            </a:r>
            <a:endParaRPr/>
          </a:p>
        </p:txBody>
      </p:sp>
      <p:sp>
        <p:nvSpPr>
          <p:cNvPr id="152" name="Google Shape;152;g22d1197dacd_1_5"/>
          <p:cNvSpPr txBox="1">
            <a:spLocks noGrp="1"/>
          </p:cNvSpPr>
          <p:nvPr>
            <p:ph type="body" idx="1"/>
          </p:nvPr>
        </p:nvSpPr>
        <p:spPr>
          <a:xfrm>
            <a:off x="275300" y="1899899"/>
            <a:ext cx="4191000" cy="3406800"/>
          </a:xfrm>
          <a:prstGeom prst="rect">
            <a:avLst/>
          </a:prstGeom>
          <a:noFill/>
          <a:ln>
            <a:noFill/>
          </a:ln>
        </p:spPr>
        <p:txBody>
          <a:bodyPr spcFirstLastPara="1" wrap="square" lIns="91425" tIns="45700" rIns="91425" bIns="45700" anchor="t" anchorCtr="0">
            <a:normAutofit/>
          </a:bodyPr>
          <a:lstStyle/>
          <a:p>
            <a:pPr marL="0" lvl="0" indent="0" algn="l" rtl="0">
              <a:spcBef>
                <a:spcPts val="544"/>
              </a:spcBef>
              <a:spcAft>
                <a:spcPts val="0"/>
              </a:spcAft>
              <a:buNone/>
            </a:pPr>
            <a:r>
              <a:rPr lang="en-US" sz="2400"/>
              <a:t>Completed:</a:t>
            </a:r>
            <a:endParaRPr sz="2400"/>
          </a:p>
          <a:p>
            <a:pPr marL="457200" lvl="0" indent="-355600" algn="l" rtl="0">
              <a:spcBef>
                <a:spcPts val="544"/>
              </a:spcBef>
              <a:spcAft>
                <a:spcPts val="0"/>
              </a:spcAft>
              <a:buSzPts val="2000"/>
              <a:buChar char="•"/>
            </a:pPr>
            <a:r>
              <a:rPr lang="en-US" sz="2000"/>
              <a:t>tested ability to populate database</a:t>
            </a:r>
            <a:endParaRPr sz="2000"/>
          </a:p>
          <a:p>
            <a:pPr marL="457200" lvl="0" indent="-355600" algn="l" rtl="0">
              <a:spcBef>
                <a:spcPts val="0"/>
              </a:spcBef>
              <a:spcAft>
                <a:spcPts val="0"/>
              </a:spcAft>
              <a:buSzPts val="2000"/>
              <a:buChar char="•"/>
            </a:pPr>
            <a:r>
              <a:rPr lang="en-US" sz="2000"/>
              <a:t>tested shortened versions of workouts for testing ease</a:t>
            </a:r>
            <a:endParaRPr sz="2000"/>
          </a:p>
          <a:p>
            <a:pPr marL="457200" lvl="0" indent="-355600" algn="l" rtl="0">
              <a:spcBef>
                <a:spcPts val="0"/>
              </a:spcBef>
              <a:spcAft>
                <a:spcPts val="0"/>
              </a:spcAft>
              <a:buSzPts val="2000"/>
              <a:buChar char="•"/>
            </a:pPr>
            <a:r>
              <a:rPr lang="en-US" sz="2000"/>
              <a:t>tested power vs time graphing functionality when sent data is empty/null</a:t>
            </a:r>
            <a:endParaRPr sz="2000"/>
          </a:p>
        </p:txBody>
      </p:sp>
      <p:sp>
        <p:nvSpPr>
          <p:cNvPr id="153" name="Google Shape;153;g22d1197dacd_1_5"/>
          <p:cNvSpPr txBox="1">
            <a:spLocks noGrp="1"/>
          </p:cNvSpPr>
          <p:nvPr>
            <p:ph type="body" idx="1"/>
          </p:nvPr>
        </p:nvSpPr>
        <p:spPr>
          <a:xfrm>
            <a:off x="4572000" y="1899899"/>
            <a:ext cx="4191000" cy="3406800"/>
          </a:xfrm>
          <a:prstGeom prst="rect">
            <a:avLst/>
          </a:prstGeom>
          <a:noFill/>
          <a:ln>
            <a:noFill/>
          </a:ln>
        </p:spPr>
        <p:txBody>
          <a:bodyPr spcFirstLastPara="1" wrap="square" lIns="91425" tIns="45700" rIns="91425" bIns="45700" anchor="t" anchorCtr="0">
            <a:normAutofit/>
          </a:bodyPr>
          <a:lstStyle/>
          <a:p>
            <a:pPr marL="0" lvl="0" indent="0" algn="l" rtl="0">
              <a:spcBef>
                <a:spcPts val="544"/>
              </a:spcBef>
              <a:spcAft>
                <a:spcPts val="0"/>
              </a:spcAft>
              <a:buNone/>
            </a:pPr>
            <a:r>
              <a:rPr lang="en-US" sz="2400"/>
              <a:t>To Do:</a:t>
            </a:r>
            <a:endParaRPr sz="2400"/>
          </a:p>
          <a:p>
            <a:pPr marL="457200" lvl="0" indent="-355600" algn="l" rtl="0">
              <a:spcBef>
                <a:spcPts val="544"/>
              </a:spcBef>
              <a:spcAft>
                <a:spcPts val="0"/>
              </a:spcAft>
              <a:buSzPts val="2000"/>
              <a:buChar char="•"/>
            </a:pPr>
            <a:r>
              <a:rPr lang="en-US" sz="2000"/>
              <a:t>test entire full-length workouts</a:t>
            </a:r>
            <a:endParaRPr sz="2000"/>
          </a:p>
          <a:p>
            <a:pPr marL="457200" lvl="0" indent="-355600" algn="l" rtl="0">
              <a:spcBef>
                <a:spcPts val="0"/>
              </a:spcBef>
              <a:spcAft>
                <a:spcPts val="0"/>
              </a:spcAft>
              <a:buSzPts val="2000"/>
              <a:buChar char="•"/>
            </a:pPr>
            <a:r>
              <a:rPr lang="en-US" sz="2000"/>
              <a:t>finish logic of averaging power of pull plot to display</a:t>
            </a:r>
            <a:endParaRPr sz="2000"/>
          </a:p>
          <a:p>
            <a:pPr marL="457200" lvl="0" indent="-355600" algn="l" rtl="0">
              <a:spcBef>
                <a:spcPts val="0"/>
              </a:spcBef>
              <a:spcAft>
                <a:spcPts val="0"/>
              </a:spcAft>
              <a:buSzPts val="2000"/>
              <a:buChar char="•"/>
            </a:pPr>
            <a:r>
              <a:rPr lang="en-US" sz="2000"/>
              <a:t>troubleshoot live metric and feedback displaying issue</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22d00f95741_1_7"/>
          <p:cNvSpPr txBox="1">
            <a:spLocks noGrp="1"/>
          </p:cNvSpPr>
          <p:nvPr>
            <p:ph type="title"/>
          </p:nvPr>
        </p:nvSpPr>
        <p:spPr>
          <a:xfrm>
            <a:off x="457200" y="945252"/>
            <a:ext cx="8229600" cy="8037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Arial"/>
              <a:buNone/>
            </a:pPr>
            <a:r>
              <a:rPr lang="en-US"/>
              <a:t>Engineering Design Accomplishments</a:t>
            </a:r>
            <a:endParaRPr/>
          </a:p>
          <a:p>
            <a:pPr marL="0" lvl="0" indent="0" algn="ctr" rtl="0">
              <a:spcBef>
                <a:spcPts val="0"/>
              </a:spcBef>
              <a:spcAft>
                <a:spcPts val="0"/>
              </a:spcAft>
              <a:buClr>
                <a:schemeClr val="lt1"/>
              </a:buClr>
              <a:buSzPct val="146639"/>
              <a:buFont typeface="Arial"/>
              <a:buNone/>
            </a:pPr>
            <a:r>
              <a:rPr lang="en-US" sz="2455"/>
              <a:t>Diego Gumucio</a:t>
            </a:r>
            <a:endParaRPr/>
          </a:p>
        </p:txBody>
      </p:sp>
      <p:sp>
        <p:nvSpPr>
          <p:cNvPr id="159" name="Google Shape;159;g22d00f95741_1_7"/>
          <p:cNvSpPr txBox="1">
            <a:spLocks noGrp="1"/>
          </p:cNvSpPr>
          <p:nvPr>
            <p:ph type="body" idx="1"/>
          </p:nvPr>
        </p:nvSpPr>
        <p:spPr>
          <a:xfrm>
            <a:off x="381000" y="1899897"/>
            <a:ext cx="8229600" cy="4637400"/>
          </a:xfrm>
          <a:prstGeom prst="rect">
            <a:avLst/>
          </a:prstGeom>
          <a:noFill/>
          <a:ln>
            <a:noFill/>
          </a:ln>
        </p:spPr>
        <p:txBody>
          <a:bodyPr spcFirstLastPara="1" wrap="square" lIns="91425" tIns="45700" rIns="91425" bIns="45700" anchor="t" anchorCtr="0">
            <a:normAutofit/>
          </a:bodyPr>
          <a:lstStyle/>
          <a:p>
            <a:pPr marL="0" lvl="0" indent="0" algn="l" rtl="0">
              <a:spcBef>
                <a:spcPts val="544"/>
              </a:spcBef>
              <a:spcAft>
                <a:spcPts val="0"/>
              </a:spcAft>
              <a:buNone/>
            </a:pPr>
            <a:r>
              <a:rPr lang="en-US" sz="1752" b="1"/>
              <a:t>What I Designed</a:t>
            </a:r>
            <a:endParaRPr sz="1752" b="1"/>
          </a:p>
          <a:p>
            <a:pPr marL="914400" lvl="0" indent="-339911" algn="l" rtl="0">
              <a:lnSpc>
                <a:spcPct val="115000"/>
              </a:lnSpc>
              <a:spcBef>
                <a:spcPts val="544"/>
              </a:spcBef>
              <a:spcAft>
                <a:spcPts val="0"/>
              </a:spcAft>
              <a:buSzPts val="1753"/>
              <a:buChar char="●"/>
            </a:pPr>
            <a:r>
              <a:rPr lang="en-US" sz="1752"/>
              <a:t>Visual interface for application</a:t>
            </a:r>
            <a:endParaRPr sz="1752"/>
          </a:p>
          <a:p>
            <a:pPr marL="914400" lvl="0" indent="-339911" algn="l" rtl="0">
              <a:lnSpc>
                <a:spcPct val="115000"/>
              </a:lnSpc>
              <a:spcBef>
                <a:spcPts val="0"/>
              </a:spcBef>
              <a:spcAft>
                <a:spcPts val="0"/>
              </a:spcAft>
              <a:buSzPts val="1753"/>
              <a:buChar char="●"/>
            </a:pPr>
            <a:r>
              <a:rPr lang="en-US" sz="1752"/>
              <a:t>Interactive, dynamic UI elements</a:t>
            </a:r>
            <a:endParaRPr sz="1752"/>
          </a:p>
          <a:p>
            <a:pPr marL="914400" lvl="0" indent="-339911" algn="l" rtl="0">
              <a:lnSpc>
                <a:spcPct val="115000"/>
              </a:lnSpc>
              <a:spcBef>
                <a:spcPts val="0"/>
              </a:spcBef>
              <a:spcAft>
                <a:spcPts val="0"/>
              </a:spcAft>
              <a:buSzPts val="1753"/>
              <a:buChar char="●"/>
            </a:pPr>
            <a:r>
              <a:rPr lang="en-US" sz="1752"/>
              <a:t>Roadmap for activity(screen) launching and traversal</a:t>
            </a:r>
            <a:endParaRPr sz="1752"/>
          </a:p>
          <a:p>
            <a:pPr marL="914400" lvl="0" indent="-339911" algn="l" rtl="0">
              <a:lnSpc>
                <a:spcPct val="115000"/>
              </a:lnSpc>
              <a:spcBef>
                <a:spcPts val="0"/>
              </a:spcBef>
              <a:spcAft>
                <a:spcPts val="0"/>
              </a:spcAft>
              <a:buSzPts val="1753"/>
              <a:buChar char="●"/>
            </a:pPr>
            <a:r>
              <a:rPr lang="en-US" sz="1752"/>
              <a:t>Primary UI behavior controller (back-end)</a:t>
            </a:r>
            <a:endParaRPr sz="1752"/>
          </a:p>
          <a:p>
            <a:pPr marL="914400" lvl="0" indent="-339911" algn="l" rtl="0">
              <a:lnSpc>
                <a:spcPct val="115000"/>
              </a:lnSpc>
              <a:spcBef>
                <a:spcPts val="0"/>
              </a:spcBef>
              <a:spcAft>
                <a:spcPts val="0"/>
              </a:spcAft>
              <a:buSzPts val="1753"/>
              <a:buChar char="●"/>
            </a:pPr>
            <a:r>
              <a:rPr lang="en-US" sz="1752"/>
              <a:t>App logo</a:t>
            </a:r>
            <a:endParaRPr sz="1752"/>
          </a:p>
        </p:txBody>
      </p:sp>
      <p:pic>
        <p:nvPicPr>
          <p:cNvPr id="160" name="Google Shape;160;g22d00f95741_1_7"/>
          <p:cNvPicPr preferRelativeResize="0"/>
          <p:nvPr/>
        </p:nvPicPr>
        <p:blipFill>
          <a:blip r:embed="rId3">
            <a:alphaModFix/>
          </a:blip>
          <a:stretch>
            <a:fillRect/>
          </a:stretch>
        </p:blipFill>
        <p:spPr>
          <a:xfrm>
            <a:off x="7224150" y="1514500"/>
            <a:ext cx="1743075" cy="2923551"/>
          </a:xfrm>
          <a:prstGeom prst="rect">
            <a:avLst/>
          </a:prstGeom>
          <a:noFill/>
          <a:ln>
            <a:noFill/>
          </a:ln>
        </p:spPr>
      </p:pic>
      <p:pic>
        <p:nvPicPr>
          <p:cNvPr id="161" name="Google Shape;161;g22d00f95741_1_7"/>
          <p:cNvPicPr preferRelativeResize="0"/>
          <p:nvPr/>
        </p:nvPicPr>
        <p:blipFill>
          <a:blip r:embed="rId4">
            <a:alphaModFix/>
          </a:blip>
          <a:stretch>
            <a:fillRect/>
          </a:stretch>
        </p:blipFill>
        <p:spPr>
          <a:xfrm>
            <a:off x="4723688" y="3670600"/>
            <a:ext cx="1690875" cy="1096000"/>
          </a:xfrm>
          <a:prstGeom prst="rect">
            <a:avLst/>
          </a:prstGeom>
          <a:noFill/>
          <a:ln>
            <a:noFill/>
          </a:ln>
        </p:spPr>
      </p:pic>
      <p:pic>
        <p:nvPicPr>
          <p:cNvPr id="162" name="Google Shape;162;g22d00f95741_1_7"/>
          <p:cNvPicPr preferRelativeResize="0"/>
          <p:nvPr/>
        </p:nvPicPr>
        <p:blipFill>
          <a:blip r:embed="rId5">
            <a:alphaModFix/>
          </a:blip>
          <a:stretch>
            <a:fillRect/>
          </a:stretch>
        </p:blipFill>
        <p:spPr>
          <a:xfrm>
            <a:off x="4027450" y="4863281"/>
            <a:ext cx="3083350" cy="1841321"/>
          </a:xfrm>
          <a:prstGeom prst="rect">
            <a:avLst/>
          </a:prstGeom>
          <a:noFill/>
          <a:ln>
            <a:noFill/>
          </a:ln>
        </p:spPr>
      </p:pic>
      <p:pic>
        <p:nvPicPr>
          <p:cNvPr id="163" name="Google Shape;163;g22d00f95741_1_7"/>
          <p:cNvPicPr preferRelativeResize="0"/>
          <p:nvPr/>
        </p:nvPicPr>
        <p:blipFill>
          <a:blip r:embed="rId6">
            <a:alphaModFix/>
          </a:blip>
          <a:stretch>
            <a:fillRect/>
          </a:stretch>
        </p:blipFill>
        <p:spPr>
          <a:xfrm>
            <a:off x="7280838" y="4756113"/>
            <a:ext cx="1743075" cy="1781175"/>
          </a:xfrm>
          <a:prstGeom prst="rect">
            <a:avLst/>
          </a:prstGeom>
          <a:noFill/>
          <a:ln>
            <a:noFill/>
          </a:ln>
        </p:spPr>
      </p:pic>
      <p:pic>
        <p:nvPicPr>
          <p:cNvPr id="164" name="Google Shape;164;g22d00f95741_1_7"/>
          <p:cNvPicPr preferRelativeResize="0"/>
          <p:nvPr/>
        </p:nvPicPr>
        <p:blipFill>
          <a:blip r:embed="rId7">
            <a:alphaModFix/>
          </a:blip>
          <a:stretch>
            <a:fillRect/>
          </a:stretch>
        </p:blipFill>
        <p:spPr>
          <a:xfrm>
            <a:off x="248775" y="4100175"/>
            <a:ext cx="3491976" cy="19618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22d00f95741_1_37"/>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Arial"/>
              <a:buNone/>
            </a:pPr>
            <a:r>
              <a:rPr lang="en-US"/>
              <a:t>Challenges and Solutions</a:t>
            </a:r>
            <a:endParaRPr/>
          </a:p>
          <a:p>
            <a:pPr marL="0" lvl="0" indent="0" algn="ctr" rtl="0">
              <a:spcBef>
                <a:spcPts val="0"/>
              </a:spcBef>
              <a:spcAft>
                <a:spcPts val="0"/>
              </a:spcAft>
              <a:buClr>
                <a:schemeClr val="lt1"/>
              </a:buClr>
              <a:buSzPct val="146639"/>
              <a:buFont typeface="Arial"/>
              <a:buNone/>
            </a:pPr>
            <a:r>
              <a:rPr lang="en-US" sz="2455"/>
              <a:t>Diego Gumucio</a:t>
            </a:r>
            <a:endParaRPr/>
          </a:p>
        </p:txBody>
      </p:sp>
      <p:graphicFrame>
        <p:nvGraphicFramePr>
          <p:cNvPr id="170" name="Google Shape;170;g22d00f95741_1_37"/>
          <p:cNvGraphicFramePr/>
          <p:nvPr/>
        </p:nvGraphicFramePr>
        <p:xfrm>
          <a:off x="952500" y="2164950"/>
          <a:ext cx="3000000" cy="3000000"/>
        </p:xfrm>
        <a:graphic>
          <a:graphicData uri="http://schemas.openxmlformats.org/drawingml/2006/table">
            <a:tbl>
              <a:tblPr>
                <a:noFill/>
                <a:tableStyleId>{ECF15002-15E1-4E60-B337-354EA6A359B6}</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72650">
                <a:tc>
                  <a:txBody>
                    <a:bodyPr/>
                    <a:lstStyle/>
                    <a:p>
                      <a:pPr marL="0" lvl="0" indent="0" algn="ctr" rtl="0">
                        <a:spcBef>
                          <a:spcPts val="0"/>
                        </a:spcBef>
                        <a:spcAft>
                          <a:spcPts val="0"/>
                        </a:spcAft>
                        <a:buNone/>
                      </a:pPr>
                      <a:r>
                        <a:rPr lang="en-US" sz="1800"/>
                        <a:t>Challenges</a:t>
                      </a:r>
                      <a:endParaRPr sz="1800"/>
                    </a:p>
                  </a:txBody>
                  <a:tcPr marL="91425" marR="91425" marT="91425" marB="91425"/>
                </a:tc>
                <a:tc>
                  <a:txBody>
                    <a:bodyPr/>
                    <a:lstStyle/>
                    <a:p>
                      <a:pPr marL="0" lvl="0" indent="0" algn="ctr" rtl="0">
                        <a:spcBef>
                          <a:spcPts val="0"/>
                        </a:spcBef>
                        <a:spcAft>
                          <a:spcPts val="0"/>
                        </a:spcAft>
                        <a:buNone/>
                      </a:pPr>
                      <a:r>
                        <a:rPr lang="en-US" sz="1800"/>
                        <a:t>Solutions</a:t>
                      </a:r>
                      <a:endParaRPr sz="1800"/>
                    </a:p>
                  </a:txBody>
                  <a:tcPr marL="91425" marR="91425" marT="91425" marB="91425"/>
                </a:tc>
                <a:extLst>
                  <a:ext uri="{0D108BD9-81ED-4DB2-BD59-A6C34878D82A}">
                    <a16:rowId xmlns:a16="http://schemas.microsoft.com/office/drawing/2014/main" val="10000"/>
                  </a:ext>
                </a:extLst>
              </a:tr>
              <a:tr h="2022675">
                <a:tc>
                  <a:txBody>
                    <a:bodyPr/>
                    <a:lstStyle/>
                    <a:p>
                      <a:pPr marL="457200" lvl="0" indent="-323850" algn="l" rtl="0">
                        <a:spcBef>
                          <a:spcPts val="0"/>
                        </a:spcBef>
                        <a:spcAft>
                          <a:spcPts val="0"/>
                        </a:spcAft>
                        <a:buSzPts val="1500"/>
                        <a:buAutoNum type="arabicPeriod"/>
                      </a:pPr>
                      <a:r>
                        <a:rPr lang="en-US" sz="1500"/>
                        <a:t>Layout, spacing, and margins</a:t>
                      </a:r>
                      <a:endParaRPr sz="1500"/>
                    </a:p>
                    <a:p>
                      <a:pPr marL="457200" lvl="0" indent="-323850" algn="l" rtl="0">
                        <a:spcBef>
                          <a:spcPts val="0"/>
                        </a:spcBef>
                        <a:spcAft>
                          <a:spcPts val="0"/>
                        </a:spcAft>
                        <a:buSzPts val="1500"/>
                        <a:buAutoNum type="arabicPeriod"/>
                      </a:pPr>
                      <a:r>
                        <a:rPr lang="en-US" sz="1500"/>
                        <a:t>Fixing screen navigation bugs</a:t>
                      </a:r>
                      <a:endParaRPr sz="1500"/>
                    </a:p>
                    <a:p>
                      <a:pPr marL="457200" lvl="0" indent="-323850" algn="l" rtl="0">
                        <a:spcBef>
                          <a:spcPts val="0"/>
                        </a:spcBef>
                        <a:spcAft>
                          <a:spcPts val="0"/>
                        </a:spcAft>
                        <a:buSzPts val="1500"/>
                        <a:buAutoNum type="arabicPeriod"/>
                      </a:pPr>
                      <a:r>
                        <a:rPr lang="en-US" sz="1500"/>
                        <a:t>File organization with so many resources like images, gifs, layouts, sublayouts, and values</a:t>
                      </a:r>
                      <a:endParaRPr sz="1500"/>
                    </a:p>
                    <a:p>
                      <a:pPr marL="457200" lvl="0" indent="-323850" algn="l" rtl="0">
                        <a:spcBef>
                          <a:spcPts val="0"/>
                        </a:spcBef>
                        <a:spcAft>
                          <a:spcPts val="0"/>
                        </a:spcAft>
                        <a:buSzPts val="1500"/>
                        <a:buAutoNum type="arabicPeriod"/>
                      </a:pPr>
                      <a:r>
                        <a:rPr lang="en-US" sz="1500"/>
                        <a:t>Using handlers to delay animations and UI element setting</a:t>
                      </a:r>
                      <a:endParaRPr sz="1500"/>
                    </a:p>
                  </a:txBody>
                  <a:tcPr marL="91425" marR="91425" marT="91425" marB="91425"/>
                </a:tc>
                <a:tc>
                  <a:txBody>
                    <a:bodyPr/>
                    <a:lstStyle/>
                    <a:p>
                      <a:pPr marL="457200" lvl="0" indent="-323850" algn="l" rtl="0">
                        <a:spcBef>
                          <a:spcPts val="0"/>
                        </a:spcBef>
                        <a:spcAft>
                          <a:spcPts val="0"/>
                        </a:spcAft>
                        <a:buSzPts val="1500"/>
                        <a:buAutoNum type="arabicPeriod"/>
                      </a:pPr>
                      <a:r>
                        <a:rPr lang="en-US" sz="1500"/>
                        <a:t>Organized each unique activity using Relative/Constraint layout, focused on one screen size</a:t>
                      </a:r>
                      <a:endParaRPr sz="1500"/>
                    </a:p>
                    <a:p>
                      <a:pPr marL="457200" lvl="0" indent="-323850" algn="l" rtl="0">
                        <a:spcBef>
                          <a:spcPts val="0"/>
                        </a:spcBef>
                        <a:spcAft>
                          <a:spcPts val="0"/>
                        </a:spcAft>
                        <a:buSzPts val="1500"/>
                        <a:buAutoNum type="arabicPeriod"/>
                      </a:pPr>
                      <a:r>
                        <a:rPr lang="en-US" sz="1500"/>
                        <a:t>Focused on only what’s necessary, simplified function of buttons</a:t>
                      </a:r>
                      <a:endParaRPr sz="1500"/>
                    </a:p>
                    <a:p>
                      <a:pPr marL="457200" lvl="0" indent="-323850" algn="l" rtl="0">
                        <a:spcBef>
                          <a:spcPts val="0"/>
                        </a:spcBef>
                        <a:spcAft>
                          <a:spcPts val="0"/>
                        </a:spcAft>
                        <a:buSzPts val="1500"/>
                        <a:buAutoNum type="arabicPeriod"/>
                      </a:pPr>
                      <a:r>
                        <a:rPr lang="en-US" sz="1500"/>
                        <a:t>Creation of file packages for organization</a:t>
                      </a:r>
                      <a:endParaRPr sz="1500"/>
                    </a:p>
                    <a:p>
                      <a:pPr marL="457200" lvl="0" indent="-323850" algn="l" rtl="0">
                        <a:spcBef>
                          <a:spcPts val="0"/>
                        </a:spcBef>
                        <a:spcAft>
                          <a:spcPts val="0"/>
                        </a:spcAft>
                        <a:buSzPts val="1500"/>
                        <a:buAutoNum type="arabicPeriod"/>
                      </a:pPr>
                      <a:r>
                        <a:rPr lang="en-US" sz="1500"/>
                        <a:t>Repeatedly used the app myself to find confusing, counterintuitive scenarios</a:t>
                      </a:r>
                      <a:endParaRPr sz="1500"/>
                    </a:p>
                  </a:txBody>
                  <a:tcPr marL="91425" marR="91425" marT="91425" marB="91425"/>
                </a:tc>
                <a:extLst>
                  <a:ext uri="{0D108BD9-81ED-4DB2-BD59-A6C34878D82A}">
                    <a16:rowId xmlns:a16="http://schemas.microsoft.com/office/drawing/2014/main" val="10001"/>
                  </a:ext>
                </a:extLst>
              </a:tr>
            </a:tbl>
          </a:graphicData>
        </a:graphic>
      </p:graphicFrame>
      <p:sp>
        <p:nvSpPr>
          <p:cNvPr id="171" name="Google Shape;171;g22d00f95741_1_37"/>
          <p:cNvSpPr txBox="1"/>
          <p:nvPr/>
        </p:nvSpPr>
        <p:spPr>
          <a:xfrm>
            <a:off x="952500" y="5266250"/>
            <a:ext cx="7239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chemeClr val="dk1"/>
                </a:solidFill>
              </a:rPr>
              <a:t>Skills/Knowledge Gained</a:t>
            </a:r>
            <a:endParaRPr/>
          </a:p>
          <a:p>
            <a:pPr marL="457200" lvl="0" indent="-317500" algn="l" rtl="0">
              <a:spcBef>
                <a:spcPts val="0"/>
              </a:spcBef>
              <a:spcAft>
                <a:spcPts val="0"/>
              </a:spcAft>
              <a:buSzPts val="1400"/>
              <a:buChar char="●"/>
            </a:pPr>
            <a:r>
              <a:rPr lang="en-US"/>
              <a:t>Learned Kotlin programming from scratch</a:t>
            </a:r>
            <a:endParaRPr/>
          </a:p>
          <a:p>
            <a:pPr marL="457200" lvl="0" indent="-317500" algn="l" rtl="0">
              <a:spcBef>
                <a:spcPts val="0"/>
              </a:spcBef>
              <a:spcAft>
                <a:spcPts val="0"/>
              </a:spcAft>
              <a:buSzPts val="1400"/>
              <a:buChar char="●"/>
            </a:pPr>
            <a:r>
              <a:rPr lang="en-US"/>
              <a:t>Reinforced Java skills</a:t>
            </a:r>
            <a:endParaRPr/>
          </a:p>
          <a:p>
            <a:pPr marL="457200" lvl="0" indent="-317500" algn="l" rtl="0">
              <a:spcBef>
                <a:spcPts val="0"/>
              </a:spcBef>
              <a:spcAft>
                <a:spcPts val="0"/>
              </a:spcAft>
              <a:buSzPts val="1400"/>
              <a:buChar char="●"/>
            </a:pPr>
            <a:r>
              <a:rPr lang="en-US"/>
              <a:t>Skills managing application build/gradle files</a:t>
            </a:r>
            <a:endParaRPr/>
          </a:p>
          <a:p>
            <a:pPr marL="457200" lvl="0" indent="-317500" algn="l" rtl="0">
              <a:spcBef>
                <a:spcPts val="0"/>
              </a:spcBef>
              <a:spcAft>
                <a:spcPts val="0"/>
              </a:spcAft>
              <a:buSzPts val="1400"/>
              <a:buChar char="●"/>
            </a:pPr>
            <a:r>
              <a:rPr lang="en-US"/>
              <a:t>Lots of troubleshooting and error catching in app development</a:t>
            </a:r>
            <a:endParaRPr/>
          </a:p>
          <a:p>
            <a:pPr marL="457200" lvl="0" indent="-317500" algn="l" rtl="0">
              <a:spcBef>
                <a:spcPts val="0"/>
              </a:spcBef>
              <a:spcAft>
                <a:spcPts val="0"/>
              </a:spcAft>
              <a:buSzPts val="1400"/>
              <a:buChar char="●"/>
            </a:pPr>
            <a:r>
              <a:rPr lang="en-US"/>
              <a:t>Of course, designing UI</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22d00f95741_5_1"/>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Arial"/>
              <a:buNone/>
            </a:pPr>
            <a:r>
              <a:rPr lang="en-US"/>
              <a:t>Test and Validation</a:t>
            </a:r>
            <a:endParaRPr/>
          </a:p>
          <a:p>
            <a:pPr marL="0" lvl="0" indent="0" algn="ctr" rtl="0">
              <a:spcBef>
                <a:spcPts val="0"/>
              </a:spcBef>
              <a:spcAft>
                <a:spcPts val="0"/>
              </a:spcAft>
              <a:buClr>
                <a:schemeClr val="lt1"/>
              </a:buClr>
              <a:buSzPct val="146639"/>
              <a:buFont typeface="Arial"/>
              <a:buNone/>
            </a:pPr>
            <a:r>
              <a:rPr lang="en-US" sz="2455"/>
              <a:t>Diego Gumucio</a:t>
            </a:r>
            <a:endParaRPr/>
          </a:p>
        </p:txBody>
      </p:sp>
      <p:sp>
        <p:nvSpPr>
          <p:cNvPr id="177" name="Google Shape;177;g22d00f95741_5_1"/>
          <p:cNvSpPr txBox="1">
            <a:spLocks noGrp="1"/>
          </p:cNvSpPr>
          <p:nvPr>
            <p:ph type="body" idx="1"/>
          </p:nvPr>
        </p:nvSpPr>
        <p:spPr>
          <a:xfrm>
            <a:off x="275300" y="1899899"/>
            <a:ext cx="4191000" cy="3406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544"/>
              </a:spcBef>
              <a:spcAft>
                <a:spcPts val="0"/>
              </a:spcAft>
              <a:buNone/>
            </a:pPr>
            <a:r>
              <a:rPr lang="en-US" sz="2600"/>
              <a:t>Completed:</a:t>
            </a:r>
            <a:endParaRPr sz="2600"/>
          </a:p>
          <a:p>
            <a:pPr marL="457200" lvl="0" indent="-368300" algn="l" rtl="0">
              <a:lnSpc>
                <a:spcPct val="90000"/>
              </a:lnSpc>
              <a:spcBef>
                <a:spcPts val="544"/>
              </a:spcBef>
              <a:spcAft>
                <a:spcPts val="0"/>
              </a:spcAft>
              <a:buSzPts val="2200"/>
              <a:buChar char="•"/>
            </a:pPr>
            <a:r>
              <a:rPr lang="en-US" sz="2200"/>
              <a:t>Tested seamless app navigation (with very few bugs)</a:t>
            </a:r>
            <a:endParaRPr sz="2200"/>
          </a:p>
          <a:p>
            <a:pPr marL="457200" lvl="0" indent="-368300" algn="l" rtl="0">
              <a:lnSpc>
                <a:spcPct val="90000"/>
              </a:lnSpc>
              <a:spcBef>
                <a:spcPts val="0"/>
              </a:spcBef>
              <a:spcAft>
                <a:spcPts val="0"/>
              </a:spcAft>
              <a:buSzPts val="2200"/>
              <a:buChar char="•"/>
            </a:pPr>
            <a:r>
              <a:rPr lang="en-US" sz="2200"/>
              <a:t>Completed essential screens like settings, login/register, and more</a:t>
            </a:r>
            <a:endParaRPr sz="2200"/>
          </a:p>
          <a:p>
            <a:pPr marL="457200" lvl="0" indent="-368300" algn="l" rtl="0">
              <a:lnSpc>
                <a:spcPct val="90000"/>
              </a:lnSpc>
              <a:spcBef>
                <a:spcPts val="0"/>
              </a:spcBef>
              <a:spcAft>
                <a:spcPts val="0"/>
              </a:spcAft>
              <a:buSzPts val="2200"/>
              <a:buChar char="•"/>
            </a:pPr>
            <a:r>
              <a:rPr lang="en-US" sz="2200"/>
              <a:t>Achieved an overall UI that is</a:t>
            </a:r>
            <a:endParaRPr sz="2200"/>
          </a:p>
          <a:p>
            <a:pPr marL="914400" lvl="1" indent="-368300" algn="l" rtl="0">
              <a:lnSpc>
                <a:spcPct val="90000"/>
              </a:lnSpc>
              <a:spcBef>
                <a:spcPts val="0"/>
              </a:spcBef>
              <a:spcAft>
                <a:spcPts val="0"/>
              </a:spcAft>
              <a:buSzPts val="2200"/>
              <a:buChar char="–"/>
            </a:pPr>
            <a:r>
              <a:rPr lang="en-US" sz="2200"/>
              <a:t>consistent</a:t>
            </a:r>
            <a:endParaRPr sz="2200"/>
          </a:p>
          <a:p>
            <a:pPr marL="914400" lvl="1" indent="-368300" algn="l" rtl="0">
              <a:lnSpc>
                <a:spcPct val="90000"/>
              </a:lnSpc>
              <a:spcBef>
                <a:spcPts val="0"/>
              </a:spcBef>
              <a:spcAft>
                <a:spcPts val="0"/>
              </a:spcAft>
              <a:buSzPts val="2200"/>
              <a:buChar char="–"/>
            </a:pPr>
            <a:r>
              <a:rPr lang="en-US" sz="2200"/>
              <a:t>concise</a:t>
            </a:r>
            <a:endParaRPr sz="2200"/>
          </a:p>
          <a:p>
            <a:pPr marL="914400" lvl="1" indent="-368300" algn="l" rtl="0">
              <a:lnSpc>
                <a:spcPct val="90000"/>
              </a:lnSpc>
              <a:spcBef>
                <a:spcPts val="0"/>
              </a:spcBef>
              <a:spcAft>
                <a:spcPts val="0"/>
              </a:spcAft>
              <a:buSzPts val="2200"/>
              <a:buChar char="–"/>
            </a:pPr>
            <a:r>
              <a:rPr lang="en-US" sz="2200"/>
              <a:t>provides feedback</a:t>
            </a:r>
            <a:endParaRPr sz="2200"/>
          </a:p>
          <a:p>
            <a:pPr marL="914400" lvl="1" indent="-368300" algn="l" rtl="0">
              <a:lnSpc>
                <a:spcPct val="90000"/>
              </a:lnSpc>
              <a:spcBef>
                <a:spcPts val="0"/>
              </a:spcBef>
              <a:spcAft>
                <a:spcPts val="0"/>
              </a:spcAft>
              <a:buSzPts val="2200"/>
              <a:buChar char="–"/>
            </a:pPr>
            <a:r>
              <a:rPr lang="en-US" sz="2200"/>
              <a:t>I think… looks alright!</a:t>
            </a:r>
            <a:endParaRPr sz="2200"/>
          </a:p>
        </p:txBody>
      </p:sp>
      <p:sp>
        <p:nvSpPr>
          <p:cNvPr id="178" name="Google Shape;178;g22d00f95741_5_1"/>
          <p:cNvSpPr txBox="1">
            <a:spLocks noGrp="1"/>
          </p:cNvSpPr>
          <p:nvPr>
            <p:ph type="body" idx="1"/>
          </p:nvPr>
        </p:nvSpPr>
        <p:spPr>
          <a:xfrm>
            <a:off x="4572000" y="1899899"/>
            <a:ext cx="4191000" cy="3406800"/>
          </a:xfrm>
          <a:prstGeom prst="rect">
            <a:avLst/>
          </a:prstGeom>
          <a:noFill/>
          <a:ln>
            <a:noFill/>
          </a:ln>
        </p:spPr>
        <p:txBody>
          <a:bodyPr spcFirstLastPara="1" wrap="square" lIns="91425" tIns="45700" rIns="91425" bIns="45700" anchor="t" anchorCtr="0">
            <a:normAutofit/>
          </a:bodyPr>
          <a:lstStyle/>
          <a:p>
            <a:pPr marL="0" lvl="0" indent="0" algn="l" rtl="0">
              <a:spcBef>
                <a:spcPts val="544"/>
              </a:spcBef>
              <a:spcAft>
                <a:spcPts val="0"/>
              </a:spcAft>
              <a:buNone/>
            </a:pPr>
            <a:r>
              <a:rPr lang="en-US" sz="2600"/>
              <a:t>To Do:</a:t>
            </a:r>
            <a:endParaRPr sz="2600"/>
          </a:p>
          <a:p>
            <a:pPr marL="457200" lvl="0" indent="-368300" algn="l" rtl="0">
              <a:spcBef>
                <a:spcPts val="544"/>
              </a:spcBef>
              <a:spcAft>
                <a:spcPts val="0"/>
              </a:spcAft>
              <a:buSzPts val="2200"/>
              <a:buChar char="•"/>
            </a:pPr>
            <a:r>
              <a:rPr lang="en-US" sz="2200"/>
              <a:t>Display and update UI dynamic working metrics</a:t>
            </a:r>
            <a:endParaRPr sz="2200"/>
          </a:p>
          <a:p>
            <a:pPr marL="457200" lvl="0" indent="-368300" algn="l" rtl="0">
              <a:spcBef>
                <a:spcPts val="0"/>
              </a:spcBef>
              <a:spcAft>
                <a:spcPts val="0"/>
              </a:spcAft>
              <a:buSzPts val="2200"/>
              <a:buChar char="•"/>
            </a:pPr>
            <a:r>
              <a:rPr lang="en-US" sz="2200"/>
              <a:t>Finish secondary graph look and formatting (working closely with Alyson)</a:t>
            </a:r>
            <a:endParaRPr sz="2200"/>
          </a:p>
        </p:txBody>
      </p:sp>
      <p:pic>
        <p:nvPicPr>
          <p:cNvPr id="179" name="Google Shape;179;g22d00f95741_5_1"/>
          <p:cNvPicPr preferRelativeResize="0"/>
          <p:nvPr/>
        </p:nvPicPr>
        <p:blipFill>
          <a:blip r:embed="rId3">
            <a:alphaModFix/>
          </a:blip>
          <a:stretch>
            <a:fillRect/>
          </a:stretch>
        </p:blipFill>
        <p:spPr>
          <a:xfrm>
            <a:off x="5658325" y="4674625"/>
            <a:ext cx="1568075" cy="1568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6"/>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Arial"/>
              <a:buNone/>
            </a:pPr>
            <a:r>
              <a:rPr lang="en-US"/>
              <a:t>Integrated System Results</a:t>
            </a:r>
            <a:endParaRPr/>
          </a:p>
        </p:txBody>
      </p:sp>
      <p:sp>
        <p:nvSpPr>
          <p:cNvPr id="185" name="Google Shape;185;p6"/>
          <p:cNvSpPr txBox="1">
            <a:spLocks noGrp="1"/>
          </p:cNvSpPr>
          <p:nvPr>
            <p:ph type="body" idx="1"/>
          </p:nvPr>
        </p:nvSpPr>
        <p:spPr>
          <a:xfrm>
            <a:off x="6477000" y="2248350"/>
            <a:ext cx="2667000" cy="1377600"/>
          </a:xfrm>
          <a:prstGeom prst="rect">
            <a:avLst/>
          </a:prstGeom>
          <a:noFill/>
          <a:ln>
            <a:noFill/>
          </a:ln>
        </p:spPr>
        <p:txBody>
          <a:bodyPr spcFirstLastPara="1" wrap="square" lIns="91425" tIns="45700" rIns="91425" bIns="45700" anchor="t" anchorCtr="0">
            <a:normAutofit/>
          </a:bodyPr>
          <a:lstStyle/>
          <a:p>
            <a:pPr marL="0" lvl="0" indent="0" algn="l" rtl="0">
              <a:spcBef>
                <a:spcPts val="560"/>
              </a:spcBef>
              <a:spcAft>
                <a:spcPts val="0"/>
              </a:spcAft>
              <a:buNone/>
            </a:pPr>
            <a:r>
              <a:rPr lang="en-US" sz="2000"/>
              <a:t>Desired workout runtime: 30.00 sec</a:t>
            </a:r>
            <a:endParaRPr sz="2000"/>
          </a:p>
          <a:p>
            <a:pPr marL="0" lvl="0" indent="0" algn="l" rtl="0">
              <a:spcBef>
                <a:spcPts val="560"/>
              </a:spcBef>
              <a:spcAft>
                <a:spcPts val="0"/>
              </a:spcAft>
              <a:buNone/>
            </a:pPr>
            <a:r>
              <a:rPr lang="en-US" sz="2000"/>
              <a:t>Result: </a:t>
            </a:r>
            <a:r>
              <a:rPr lang="en-US" sz="2000">
                <a:solidFill>
                  <a:srgbClr val="6AA84F"/>
                </a:solidFill>
              </a:rPr>
              <a:t>31.82</a:t>
            </a:r>
            <a:r>
              <a:rPr lang="en-US" sz="2000"/>
              <a:t> sec.</a:t>
            </a:r>
            <a:endParaRPr sz="2000"/>
          </a:p>
        </p:txBody>
      </p:sp>
      <p:pic>
        <p:nvPicPr>
          <p:cNvPr id="186" name="Google Shape;186;p6" title="Final Presentation Validation.mp4">
            <a:hlinkClick r:id="rId3"/>
          </p:cNvPr>
          <p:cNvPicPr preferRelativeResize="0"/>
          <p:nvPr/>
        </p:nvPicPr>
        <p:blipFill>
          <a:blip r:embed="rId4">
            <a:alphaModFix/>
          </a:blip>
          <a:stretch>
            <a:fillRect/>
          </a:stretch>
        </p:blipFill>
        <p:spPr>
          <a:xfrm>
            <a:off x="391076" y="2323916"/>
            <a:ext cx="5806975" cy="3492634"/>
          </a:xfrm>
          <a:prstGeom prst="rect">
            <a:avLst/>
          </a:prstGeom>
          <a:noFill/>
          <a:ln>
            <a:noFill/>
          </a:ln>
        </p:spPr>
      </p:pic>
      <p:sp>
        <p:nvSpPr>
          <p:cNvPr id="187" name="Google Shape;187;p6"/>
          <p:cNvSpPr txBox="1"/>
          <p:nvPr/>
        </p:nvSpPr>
        <p:spPr>
          <a:xfrm>
            <a:off x="6160250" y="3805350"/>
            <a:ext cx="2667000" cy="2011200"/>
          </a:xfrm>
          <a:prstGeom prst="rect">
            <a:avLst/>
          </a:prstGeom>
          <a:noFill/>
          <a:ln>
            <a:noFill/>
          </a:ln>
        </p:spPr>
        <p:txBody>
          <a:bodyPr spcFirstLastPara="1" wrap="square" lIns="91425" tIns="91425" rIns="91425" bIns="91425" anchor="t" anchorCtr="0">
            <a:spAutoFit/>
          </a:bodyPr>
          <a:lstStyle/>
          <a:p>
            <a:pPr marL="457200" lvl="0" indent="0" algn="l" rtl="0">
              <a:spcBef>
                <a:spcPts val="560"/>
              </a:spcBef>
              <a:spcAft>
                <a:spcPts val="0"/>
              </a:spcAft>
              <a:buNone/>
            </a:pPr>
            <a:r>
              <a:rPr lang="en-US">
                <a:solidFill>
                  <a:schemeClr val="dk1"/>
                </a:solidFill>
              </a:rPr>
              <a:t>All systems working together!</a:t>
            </a:r>
            <a:endParaRPr>
              <a:solidFill>
                <a:schemeClr val="dk1"/>
              </a:solidFill>
            </a:endParaRPr>
          </a:p>
          <a:p>
            <a:pPr marL="457200" lvl="0" indent="0" algn="l" rtl="0">
              <a:spcBef>
                <a:spcPts val="560"/>
              </a:spcBef>
              <a:spcAft>
                <a:spcPts val="0"/>
              </a:spcAft>
              <a:buNone/>
            </a:pPr>
            <a:r>
              <a:rPr lang="en-US" sz="1200" b="1">
                <a:solidFill>
                  <a:srgbClr val="0000FF"/>
                </a:solidFill>
              </a:rPr>
              <a:t>BT</a:t>
            </a:r>
            <a:r>
              <a:rPr lang="en-US" sz="1200">
                <a:solidFill>
                  <a:srgbClr val="0000FF"/>
                </a:solidFill>
              </a:rPr>
              <a:t>: sending packaged data</a:t>
            </a:r>
            <a:endParaRPr sz="1200">
              <a:solidFill>
                <a:srgbClr val="0000FF"/>
              </a:solidFill>
            </a:endParaRPr>
          </a:p>
          <a:p>
            <a:pPr marL="457200" lvl="0" indent="0" algn="l" rtl="0">
              <a:spcBef>
                <a:spcPts val="560"/>
              </a:spcBef>
              <a:spcAft>
                <a:spcPts val="0"/>
              </a:spcAft>
              <a:buNone/>
            </a:pPr>
            <a:r>
              <a:rPr lang="en-US" sz="1200" b="1">
                <a:solidFill>
                  <a:srgbClr val="FF0000"/>
                </a:solidFill>
              </a:rPr>
              <a:t>Workout Engine</a:t>
            </a:r>
            <a:r>
              <a:rPr lang="en-US" sz="1200">
                <a:solidFill>
                  <a:srgbClr val="FF0000"/>
                </a:solidFill>
              </a:rPr>
              <a:t>: running </a:t>
            </a:r>
            <a:r>
              <a:rPr lang="en-US" sz="1200" i="1">
                <a:solidFill>
                  <a:srgbClr val="FF0000"/>
                </a:solidFill>
              </a:rPr>
              <a:t>ftpCalc </a:t>
            </a:r>
            <a:r>
              <a:rPr lang="en-US" sz="1200">
                <a:solidFill>
                  <a:srgbClr val="FF0000"/>
                </a:solidFill>
              </a:rPr>
              <a:t>workout</a:t>
            </a:r>
            <a:endParaRPr sz="1200">
              <a:solidFill>
                <a:srgbClr val="6AA84F"/>
              </a:solidFill>
            </a:endParaRPr>
          </a:p>
          <a:p>
            <a:pPr marL="457200" lvl="0" indent="0" algn="l" rtl="0">
              <a:spcBef>
                <a:spcPts val="560"/>
              </a:spcBef>
              <a:spcAft>
                <a:spcPts val="0"/>
              </a:spcAft>
              <a:buNone/>
            </a:pPr>
            <a:r>
              <a:rPr lang="en-US" sz="1200" b="1">
                <a:solidFill>
                  <a:srgbClr val="9900FF"/>
                </a:solidFill>
              </a:rPr>
              <a:t>Database</a:t>
            </a:r>
            <a:r>
              <a:rPr lang="en-US" sz="1200">
                <a:solidFill>
                  <a:srgbClr val="9900FF"/>
                </a:solidFill>
              </a:rPr>
              <a:t>: being populated by workout engine</a:t>
            </a:r>
            <a:endParaRPr sz="1200">
              <a:solidFill>
                <a:srgbClr val="9900FF"/>
              </a:solidFill>
            </a:endParaRPr>
          </a:p>
          <a:p>
            <a:pPr marL="457200" lvl="0" indent="0" algn="l" rtl="0">
              <a:spcBef>
                <a:spcPts val="560"/>
              </a:spcBef>
              <a:spcAft>
                <a:spcPts val="0"/>
              </a:spcAft>
              <a:buClr>
                <a:schemeClr val="dk1"/>
              </a:buClr>
              <a:buSzPts val="1100"/>
              <a:buFont typeface="Arial"/>
              <a:buNone/>
            </a:pPr>
            <a:r>
              <a:rPr lang="en-US" sz="1200" b="1">
                <a:solidFill>
                  <a:srgbClr val="6AA84F"/>
                </a:solidFill>
              </a:rPr>
              <a:t>UI</a:t>
            </a:r>
            <a:r>
              <a:rPr lang="en-US" sz="1200">
                <a:solidFill>
                  <a:srgbClr val="6AA84F"/>
                </a:solidFill>
              </a:rPr>
              <a:t>: displaying everything</a:t>
            </a:r>
            <a:endParaRPr sz="1200">
              <a:solidFill>
                <a:srgbClr val="99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10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g22d00f95741_5_12"/>
          <p:cNvPicPr preferRelativeResize="0"/>
          <p:nvPr/>
        </p:nvPicPr>
        <p:blipFill>
          <a:blip r:embed="rId3">
            <a:alphaModFix/>
          </a:blip>
          <a:stretch>
            <a:fillRect/>
          </a:stretch>
        </p:blipFill>
        <p:spPr>
          <a:xfrm>
            <a:off x="2025088" y="995825"/>
            <a:ext cx="5093816" cy="2661325"/>
          </a:xfrm>
          <a:prstGeom prst="rect">
            <a:avLst/>
          </a:prstGeom>
          <a:noFill/>
          <a:ln>
            <a:noFill/>
          </a:ln>
        </p:spPr>
      </p:pic>
      <p:pic>
        <p:nvPicPr>
          <p:cNvPr id="194" name="Google Shape;194;g22d00f95741_5_12"/>
          <p:cNvPicPr preferRelativeResize="0"/>
          <p:nvPr/>
        </p:nvPicPr>
        <p:blipFill>
          <a:blip r:embed="rId4">
            <a:alphaModFix/>
          </a:blip>
          <a:stretch>
            <a:fillRect/>
          </a:stretch>
        </p:blipFill>
        <p:spPr>
          <a:xfrm>
            <a:off x="2025101" y="3845900"/>
            <a:ext cx="5093801" cy="28498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7"/>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Arial"/>
              <a:buNone/>
            </a:pPr>
            <a:r>
              <a:rPr lang="en-US"/>
              <a:t>Conclusions</a:t>
            </a:r>
            <a:endParaRPr/>
          </a:p>
        </p:txBody>
      </p:sp>
      <p:sp>
        <p:nvSpPr>
          <p:cNvPr id="200" name="Google Shape;200;p7"/>
          <p:cNvSpPr txBox="1"/>
          <p:nvPr/>
        </p:nvSpPr>
        <p:spPr>
          <a:xfrm>
            <a:off x="279675" y="2274600"/>
            <a:ext cx="4202700" cy="230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t>Issues Encountered:</a:t>
            </a:r>
            <a:endParaRPr sz="2400"/>
          </a:p>
          <a:p>
            <a:pPr marL="457200" lvl="0" indent="-355600" algn="l" rtl="0">
              <a:spcBef>
                <a:spcPts val="0"/>
              </a:spcBef>
              <a:spcAft>
                <a:spcPts val="0"/>
              </a:spcAft>
              <a:buSzPts val="2000"/>
              <a:buChar char="●"/>
            </a:pPr>
            <a:r>
              <a:rPr lang="en-US" sz="2000"/>
              <a:t>API level incompatibilities</a:t>
            </a:r>
            <a:endParaRPr sz="2000"/>
          </a:p>
          <a:p>
            <a:pPr marL="457200" lvl="0" indent="-355600" algn="l" rtl="0">
              <a:spcBef>
                <a:spcPts val="0"/>
              </a:spcBef>
              <a:spcAft>
                <a:spcPts val="0"/>
              </a:spcAft>
              <a:buSzPts val="2000"/>
              <a:buChar char="●"/>
            </a:pPr>
            <a:r>
              <a:rPr lang="en-US" sz="2000"/>
              <a:t>Difficulty integrating Java and Kotlin</a:t>
            </a:r>
            <a:endParaRPr sz="2000"/>
          </a:p>
          <a:p>
            <a:pPr marL="457200" lvl="0" indent="-355600" algn="l" rtl="0">
              <a:spcBef>
                <a:spcPts val="0"/>
              </a:spcBef>
              <a:spcAft>
                <a:spcPts val="0"/>
              </a:spcAft>
              <a:buSzPts val="2000"/>
              <a:buChar char="●"/>
            </a:pPr>
            <a:r>
              <a:rPr lang="en-US" sz="2000"/>
              <a:t>Populating database with BLE data</a:t>
            </a:r>
            <a:endParaRPr sz="2000"/>
          </a:p>
          <a:p>
            <a:pPr marL="0" lvl="0" indent="0" algn="l" rtl="0">
              <a:spcBef>
                <a:spcPts val="0"/>
              </a:spcBef>
              <a:spcAft>
                <a:spcPts val="0"/>
              </a:spcAft>
              <a:buNone/>
            </a:pPr>
            <a:endParaRPr/>
          </a:p>
        </p:txBody>
      </p:sp>
      <p:sp>
        <p:nvSpPr>
          <p:cNvPr id="201" name="Google Shape;201;p7"/>
          <p:cNvSpPr txBox="1"/>
          <p:nvPr/>
        </p:nvSpPr>
        <p:spPr>
          <a:xfrm>
            <a:off x="4631550" y="2274600"/>
            <a:ext cx="4615200" cy="292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t>Current Status:</a:t>
            </a:r>
            <a:endParaRPr sz="2400"/>
          </a:p>
          <a:p>
            <a:pPr marL="457200" lvl="0" indent="-355600" algn="l" rtl="0">
              <a:spcBef>
                <a:spcPts val="0"/>
              </a:spcBef>
              <a:spcAft>
                <a:spcPts val="0"/>
              </a:spcAft>
              <a:buSzPts val="2000"/>
              <a:buChar char="●"/>
            </a:pPr>
            <a:r>
              <a:rPr lang="en-US" sz="2000"/>
              <a:t>Trying to find bugs and make app unbreakable </a:t>
            </a:r>
            <a:endParaRPr sz="2000"/>
          </a:p>
          <a:p>
            <a:pPr marL="457200" lvl="0" indent="-355600" algn="l" rtl="0">
              <a:spcBef>
                <a:spcPts val="0"/>
              </a:spcBef>
              <a:spcAft>
                <a:spcPts val="0"/>
              </a:spcAft>
              <a:buSzPts val="2000"/>
              <a:buChar char="●"/>
            </a:pPr>
            <a:r>
              <a:rPr lang="en-US" sz="2000"/>
              <a:t>Finishing Power of Pull graphing</a:t>
            </a:r>
            <a:endParaRPr sz="2000"/>
          </a:p>
          <a:p>
            <a:pPr marL="457200" lvl="0" indent="-355600" algn="l" rtl="0">
              <a:spcBef>
                <a:spcPts val="0"/>
              </a:spcBef>
              <a:spcAft>
                <a:spcPts val="0"/>
              </a:spcAft>
              <a:buSzPts val="2000"/>
              <a:buChar char="●"/>
            </a:pPr>
            <a:r>
              <a:rPr lang="en-US" sz="2000"/>
              <a:t>Fix issues displaying live metrics and feedback</a:t>
            </a:r>
            <a:endParaRPr sz="2000"/>
          </a:p>
          <a:p>
            <a:pPr marL="457200" lvl="0" indent="-355600" algn="l" rtl="0">
              <a:spcBef>
                <a:spcPts val="0"/>
              </a:spcBef>
              <a:spcAft>
                <a:spcPts val="0"/>
              </a:spcAft>
              <a:buSzPts val="2000"/>
              <a:buChar char="●"/>
            </a:pPr>
            <a:r>
              <a:rPr lang="en-US" sz="2000"/>
              <a:t>Exhaustive validation of app functionality</a:t>
            </a:r>
            <a:endParaRPr sz="2000"/>
          </a:p>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g22b3252a660_1_0"/>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Arial"/>
              <a:buNone/>
            </a:pPr>
            <a:r>
              <a:rPr lang="en-US"/>
              <a:t>Problem Overview</a:t>
            </a:r>
            <a:endParaRPr/>
          </a:p>
        </p:txBody>
      </p:sp>
      <p:sp>
        <p:nvSpPr>
          <p:cNvPr id="67" name="Google Shape;67;g22b3252a660_1_0"/>
          <p:cNvSpPr txBox="1"/>
          <p:nvPr/>
        </p:nvSpPr>
        <p:spPr>
          <a:xfrm>
            <a:off x="457200" y="2049275"/>
            <a:ext cx="4354200" cy="2737500"/>
          </a:xfrm>
          <a:prstGeom prst="rect">
            <a:avLst/>
          </a:prstGeom>
          <a:noFill/>
          <a:ln>
            <a:noFill/>
          </a:ln>
        </p:spPr>
        <p:txBody>
          <a:bodyPr spcFirstLastPara="1" wrap="square" lIns="91425" tIns="45700" rIns="91425" bIns="45700" anchor="t" anchorCtr="0">
            <a:noAutofit/>
          </a:bodyPr>
          <a:lstStyle/>
          <a:p>
            <a:pPr marL="457200" marR="0" lvl="0" indent="0" algn="l" rtl="0">
              <a:lnSpc>
                <a:spcPct val="105000"/>
              </a:lnSpc>
              <a:spcBef>
                <a:spcPts val="1200"/>
              </a:spcBef>
              <a:spcAft>
                <a:spcPts val="0"/>
              </a:spcAft>
              <a:buNone/>
            </a:pPr>
            <a:r>
              <a:rPr lang="en-US" sz="1600" b="0" i="0" u="none" strike="noStrike" cap="none">
                <a:solidFill>
                  <a:srgbClr val="000000"/>
                </a:solidFill>
                <a:latin typeface="Arial"/>
                <a:ea typeface="Arial"/>
                <a:cs typeface="Arial"/>
                <a:sym typeface="Arial"/>
              </a:rPr>
              <a:t>A problem of older less expensive rower machines is that they lack features of higher end models and those from other types of equipment. These features keep the user engaged and focused on improving their overall fitness via </a:t>
            </a:r>
            <a:r>
              <a:rPr lang="en-US" sz="1600" b="0" i="0" u="none" strike="noStrike" cap="none">
                <a:solidFill>
                  <a:srgbClr val="FF0000"/>
                </a:solidFill>
                <a:latin typeface="Arial"/>
                <a:ea typeface="Arial"/>
                <a:cs typeface="Arial"/>
                <a:sym typeface="Arial"/>
              </a:rPr>
              <a:t>Functional Threshold Power</a:t>
            </a:r>
            <a:r>
              <a:rPr lang="en-US" sz="1600" b="0" i="0" u="none" strike="noStrike" cap="none">
                <a:solidFill>
                  <a:srgbClr val="000000"/>
                </a:solidFill>
                <a:latin typeface="Arial"/>
                <a:ea typeface="Arial"/>
                <a:cs typeface="Arial"/>
                <a:sym typeface="Arial"/>
              </a:rPr>
              <a:t>. FTP is a metric to maximize performance gains in the shortest span of time.</a:t>
            </a:r>
            <a:endParaRPr sz="1600" b="0" i="0" u="none" strike="noStrike" cap="none">
              <a:solidFill>
                <a:srgbClr val="000000"/>
              </a:solidFill>
              <a:latin typeface="Arial"/>
              <a:ea typeface="Arial"/>
              <a:cs typeface="Arial"/>
              <a:sym typeface="Arial"/>
            </a:endParaRPr>
          </a:p>
        </p:txBody>
      </p:sp>
      <p:pic>
        <p:nvPicPr>
          <p:cNvPr id="68" name="Google Shape;68;g22b3252a660_1_0"/>
          <p:cNvPicPr preferRelativeResize="0"/>
          <p:nvPr/>
        </p:nvPicPr>
        <p:blipFill rotWithShape="1">
          <a:blip r:embed="rId3">
            <a:alphaModFix/>
          </a:blip>
          <a:srcRect l="13382" t="23130"/>
          <a:stretch/>
        </p:blipFill>
        <p:spPr>
          <a:xfrm>
            <a:off x="5014750" y="2116887"/>
            <a:ext cx="3614449" cy="2405875"/>
          </a:xfrm>
          <a:prstGeom prst="rect">
            <a:avLst/>
          </a:prstGeom>
          <a:noFill/>
          <a:ln>
            <a:noFill/>
          </a:ln>
        </p:spPr>
      </p:pic>
      <p:sp>
        <p:nvSpPr>
          <p:cNvPr id="69" name="Google Shape;69;g22b3252a660_1_0"/>
          <p:cNvSpPr txBox="1"/>
          <p:nvPr/>
        </p:nvSpPr>
        <p:spPr>
          <a:xfrm>
            <a:off x="457200" y="4786775"/>
            <a:ext cx="8229600" cy="1610400"/>
          </a:xfrm>
          <a:prstGeom prst="rect">
            <a:avLst/>
          </a:prstGeom>
          <a:noFill/>
          <a:ln>
            <a:noFill/>
          </a:ln>
        </p:spPr>
        <p:txBody>
          <a:bodyPr spcFirstLastPara="1" wrap="square" lIns="91425" tIns="45700" rIns="91425" bIns="45700" anchor="ctr" anchorCtr="0">
            <a:normAutofit lnSpcReduction="20000"/>
          </a:bodyPr>
          <a:lstStyle/>
          <a:p>
            <a:pPr marL="457200" marR="0" lvl="0" indent="0" algn="l" rtl="0">
              <a:lnSpc>
                <a:spcPct val="115000"/>
              </a:lnSpc>
              <a:spcBef>
                <a:spcPts val="1200"/>
              </a:spcBef>
              <a:spcAft>
                <a:spcPts val="0"/>
              </a:spcAft>
              <a:buNone/>
            </a:pPr>
            <a:r>
              <a:rPr lang="en-US" sz="1600" b="0" i="0" u="none" strike="noStrike" cap="none">
                <a:solidFill>
                  <a:srgbClr val="000000"/>
                </a:solidFill>
                <a:latin typeface="Arial"/>
                <a:ea typeface="Arial"/>
                <a:cs typeface="Arial"/>
                <a:sym typeface="Arial"/>
              </a:rPr>
              <a:t>To provide this experience, </a:t>
            </a:r>
            <a:r>
              <a:rPr lang="en-US" sz="1600"/>
              <a:t>we</a:t>
            </a:r>
            <a:r>
              <a:rPr lang="en-US" sz="1600" b="0" i="0" u="none" strike="noStrike" cap="none">
                <a:solidFill>
                  <a:srgbClr val="000000"/>
                </a:solidFill>
                <a:latin typeface="Arial"/>
                <a:ea typeface="Arial"/>
                <a:cs typeface="Arial"/>
                <a:sym typeface="Arial"/>
              </a:rPr>
              <a:t> </a:t>
            </a:r>
            <a:r>
              <a:rPr lang="en-US" sz="1600"/>
              <a:t>created</a:t>
            </a:r>
            <a:r>
              <a:rPr lang="en-US" sz="1600" b="0" i="0" u="none" strike="noStrike" cap="none">
                <a:solidFill>
                  <a:srgbClr val="000000"/>
                </a:solidFill>
                <a:latin typeface="Arial"/>
                <a:ea typeface="Arial"/>
                <a:cs typeface="Arial"/>
                <a:sym typeface="Arial"/>
              </a:rPr>
              <a:t> an Android application to connect </a:t>
            </a:r>
            <a:r>
              <a:rPr lang="en-US" sz="1600"/>
              <a:t>via bluetooth </a:t>
            </a:r>
            <a:r>
              <a:rPr lang="en-US" sz="1600" b="0" i="0" u="none" strike="noStrike" cap="none">
                <a:solidFill>
                  <a:srgbClr val="000000"/>
                </a:solidFill>
                <a:latin typeface="Arial"/>
                <a:ea typeface="Arial"/>
                <a:cs typeface="Arial"/>
                <a:sym typeface="Arial"/>
              </a:rPr>
              <a:t>to a Concept2 rower machine and provided: </a:t>
            </a:r>
            <a:endParaRPr sz="1600" b="0" i="0" u="none" strike="noStrike" cap="none">
              <a:solidFill>
                <a:srgbClr val="000000"/>
              </a:solidFill>
              <a:latin typeface="Arial"/>
              <a:ea typeface="Arial"/>
              <a:cs typeface="Arial"/>
              <a:sym typeface="Arial"/>
            </a:endParaRPr>
          </a:p>
          <a:p>
            <a:pPr marL="1371600" marR="0" lvl="0" indent="-330200" algn="l" rtl="0">
              <a:lnSpc>
                <a:spcPct val="115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A measurement of a user’s FTP</a:t>
            </a:r>
            <a:endParaRPr sz="1600" b="0" i="0" u="none" strike="noStrike" cap="none">
              <a:solidFill>
                <a:srgbClr val="000000"/>
              </a:solidFill>
              <a:latin typeface="Arial"/>
              <a:ea typeface="Arial"/>
              <a:cs typeface="Arial"/>
              <a:sym typeface="Arial"/>
            </a:endParaRPr>
          </a:p>
          <a:p>
            <a:pPr marL="1371600" marR="0" lvl="0" indent="-330200" algn="l" rtl="0">
              <a:lnSpc>
                <a:spcPct val="115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Workouts consisting of seven different power zones</a:t>
            </a:r>
            <a:endParaRPr sz="1600" b="0" i="0" u="none" strike="noStrike" cap="none">
              <a:solidFill>
                <a:srgbClr val="000000"/>
              </a:solidFill>
              <a:latin typeface="Arial"/>
              <a:ea typeface="Arial"/>
              <a:cs typeface="Arial"/>
              <a:sym typeface="Arial"/>
            </a:endParaRPr>
          </a:p>
          <a:p>
            <a:pPr marL="1371600" marR="0" lvl="0" indent="-330200" algn="l" rtl="0">
              <a:lnSpc>
                <a:spcPct val="115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Recommendations based on their respective FTP</a:t>
            </a:r>
            <a:endParaRPr sz="1600" b="0" i="0" u="none" strike="noStrike" cap="none">
              <a:solidFill>
                <a:srgbClr val="000000"/>
              </a:solidFill>
              <a:latin typeface="Arial"/>
              <a:ea typeface="Arial"/>
              <a:cs typeface="Arial"/>
              <a:sym typeface="Arial"/>
            </a:endParaRPr>
          </a:p>
          <a:p>
            <a:pPr marL="1371600" marR="0" lvl="0" indent="-330200" algn="l" rtl="0">
              <a:lnSpc>
                <a:spcPct val="115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Storage for user’s history local to the device.</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22d3b9a2620_0_2"/>
          <p:cNvSpPr txBox="1">
            <a:spLocks noGrp="1"/>
          </p:cNvSpPr>
          <p:nvPr>
            <p:ph type="body" idx="1"/>
          </p:nvPr>
        </p:nvSpPr>
        <p:spPr>
          <a:xfrm>
            <a:off x="457200" y="1608545"/>
            <a:ext cx="8229600" cy="40770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360"/>
              </a:spcBef>
              <a:spcAft>
                <a:spcPts val="0"/>
              </a:spcAft>
              <a:buClr>
                <a:schemeClr val="dk1"/>
              </a:buClr>
              <a:buSzPts val="3200"/>
              <a:buNone/>
            </a:pPr>
            <a:endParaRPr b="1"/>
          </a:p>
          <a:p>
            <a:pPr marL="0" lvl="0" indent="0" algn="l" rtl="0">
              <a:lnSpc>
                <a:spcPct val="100000"/>
              </a:lnSpc>
              <a:spcBef>
                <a:spcPts val="360"/>
              </a:spcBef>
              <a:spcAft>
                <a:spcPts val="0"/>
              </a:spcAft>
              <a:buClr>
                <a:schemeClr val="dk1"/>
              </a:buClr>
              <a:buSzPts val="3200"/>
              <a:buNone/>
            </a:pPr>
            <a:endParaRPr b="1"/>
          </a:p>
          <a:p>
            <a:pPr marL="0" lvl="0" indent="0" algn="ctr" rtl="0">
              <a:lnSpc>
                <a:spcPct val="100000"/>
              </a:lnSpc>
              <a:spcBef>
                <a:spcPts val="360"/>
              </a:spcBef>
              <a:spcAft>
                <a:spcPts val="0"/>
              </a:spcAft>
              <a:buClr>
                <a:schemeClr val="dk1"/>
              </a:buClr>
              <a:buSzPts val="3200"/>
              <a:buNone/>
            </a:pPr>
            <a:endParaRPr b="1"/>
          </a:p>
          <a:p>
            <a:pPr marL="0" lvl="0" indent="0" algn="ctr" rtl="0">
              <a:lnSpc>
                <a:spcPct val="100000"/>
              </a:lnSpc>
              <a:spcBef>
                <a:spcPts val="360"/>
              </a:spcBef>
              <a:spcAft>
                <a:spcPts val="0"/>
              </a:spcAft>
              <a:buClr>
                <a:schemeClr val="dk1"/>
              </a:buClr>
              <a:buSzPts val="3200"/>
              <a:buNone/>
            </a:pPr>
            <a:r>
              <a:rPr lang="en-US" b="1"/>
              <a:t>Thank you for listening!</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4"/>
          <p:cNvSpPr txBox="1">
            <a:spLocks noGrp="1"/>
          </p:cNvSpPr>
          <p:nvPr>
            <p:ph type="title"/>
          </p:nvPr>
        </p:nvSpPr>
        <p:spPr>
          <a:xfrm>
            <a:off x="457200" y="830452"/>
            <a:ext cx="8229600" cy="8037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200"/>
              <a:buFont typeface="Arial"/>
              <a:buNone/>
            </a:pPr>
            <a:r>
              <a:rPr lang="en-US"/>
              <a:t>Integrated Project Diagram</a:t>
            </a:r>
            <a:endParaRPr/>
          </a:p>
        </p:txBody>
      </p:sp>
      <p:pic>
        <p:nvPicPr>
          <p:cNvPr id="75" name="Google Shape;75;p4"/>
          <p:cNvPicPr preferRelativeResize="0"/>
          <p:nvPr/>
        </p:nvPicPr>
        <p:blipFill>
          <a:blip r:embed="rId3">
            <a:alphaModFix/>
          </a:blip>
          <a:stretch>
            <a:fillRect/>
          </a:stretch>
        </p:blipFill>
        <p:spPr>
          <a:xfrm>
            <a:off x="163150" y="1539952"/>
            <a:ext cx="8817709" cy="4919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g22d168e9661_0_0"/>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Arial"/>
              <a:buNone/>
            </a:pPr>
            <a:r>
              <a:rPr lang="en-US"/>
              <a:t>Engineering Design Accomplishments</a:t>
            </a:r>
            <a:endParaRPr/>
          </a:p>
          <a:p>
            <a:pPr marL="0" lvl="0" indent="0" algn="ctr" rtl="0">
              <a:spcBef>
                <a:spcPts val="0"/>
              </a:spcBef>
              <a:spcAft>
                <a:spcPts val="0"/>
              </a:spcAft>
              <a:buClr>
                <a:schemeClr val="lt1"/>
              </a:buClr>
              <a:buSzPct val="146639"/>
              <a:buFont typeface="Arial"/>
              <a:buNone/>
            </a:pPr>
            <a:r>
              <a:rPr lang="en-US" sz="2455"/>
              <a:t>Nicholas McNamara</a:t>
            </a:r>
            <a:endParaRPr/>
          </a:p>
        </p:txBody>
      </p:sp>
      <p:pic>
        <p:nvPicPr>
          <p:cNvPr id="81" name="Google Shape;81;g22d168e9661_0_0"/>
          <p:cNvPicPr preferRelativeResize="0"/>
          <p:nvPr/>
        </p:nvPicPr>
        <p:blipFill>
          <a:blip r:embed="rId3">
            <a:alphaModFix/>
          </a:blip>
          <a:stretch>
            <a:fillRect/>
          </a:stretch>
        </p:blipFill>
        <p:spPr>
          <a:xfrm>
            <a:off x="3696525" y="2182350"/>
            <a:ext cx="4990275" cy="2807024"/>
          </a:xfrm>
          <a:prstGeom prst="rect">
            <a:avLst/>
          </a:prstGeom>
          <a:noFill/>
          <a:ln>
            <a:noFill/>
          </a:ln>
        </p:spPr>
      </p:pic>
      <p:sp>
        <p:nvSpPr>
          <p:cNvPr id="82" name="Google Shape;82;g22d168e9661_0_0"/>
          <p:cNvSpPr txBox="1"/>
          <p:nvPr/>
        </p:nvSpPr>
        <p:spPr>
          <a:xfrm>
            <a:off x="423700" y="2219000"/>
            <a:ext cx="3272700" cy="37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t>Designed:</a:t>
            </a:r>
            <a:endParaRPr sz="2000"/>
          </a:p>
          <a:p>
            <a:pPr marL="457200" lvl="0" indent="-336550" algn="l" rtl="0">
              <a:spcBef>
                <a:spcPts val="0"/>
              </a:spcBef>
              <a:spcAft>
                <a:spcPts val="0"/>
              </a:spcAft>
              <a:buSzPts val="1700"/>
              <a:buChar char="●"/>
            </a:pPr>
            <a:r>
              <a:rPr lang="en-US" sz="1700"/>
              <a:t>Utilities class for black boxing operation</a:t>
            </a:r>
            <a:endParaRPr sz="1700"/>
          </a:p>
          <a:p>
            <a:pPr marL="457200" lvl="0" indent="-336550" algn="l" rtl="0">
              <a:spcBef>
                <a:spcPts val="0"/>
              </a:spcBef>
              <a:spcAft>
                <a:spcPts val="0"/>
              </a:spcAft>
              <a:buSzPts val="1700"/>
              <a:buChar char="●"/>
            </a:pPr>
            <a:r>
              <a:rPr lang="en-US" sz="1700"/>
              <a:t>Connection Listener overrides</a:t>
            </a:r>
            <a:endParaRPr sz="1700"/>
          </a:p>
          <a:p>
            <a:pPr marL="0" lvl="0" indent="0" algn="l" rtl="0">
              <a:spcBef>
                <a:spcPts val="0"/>
              </a:spcBef>
              <a:spcAft>
                <a:spcPts val="0"/>
              </a:spcAft>
              <a:buNone/>
            </a:pPr>
            <a:r>
              <a:rPr lang="en-US" sz="2000"/>
              <a:t>Test &amp; Validation:</a:t>
            </a:r>
            <a:endParaRPr sz="2000"/>
          </a:p>
          <a:p>
            <a:pPr marL="457200" lvl="0" indent="-336550" algn="l" rtl="0">
              <a:spcBef>
                <a:spcPts val="0"/>
              </a:spcBef>
              <a:spcAft>
                <a:spcPts val="0"/>
              </a:spcAft>
              <a:buSzPts val="1700"/>
              <a:buChar char="●"/>
            </a:pPr>
            <a:r>
              <a:rPr lang="en-US" sz="1700"/>
              <a:t>Concurrent BLE connection &amp; disconnect</a:t>
            </a:r>
            <a:endParaRPr sz="1700"/>
          </a:p>
          <a:p>
            <a:pPr marL="457200" lvl="0" indent="-336550" algn="l" rtl="0">
              <a:spcBef>
                <a:spcPts val="0"/>
              </a:spcBef>
              <a:spcAft>
                <a:spcPts val="0"/>
              </a:spcAft>
              <a:buSzPts val="1700"/>
              <a:buChar char="●"/>
            </a:pPr>
            <a:r>
              <a:rPr lang="en-US" sz="1700"/>
              <a:t>Utility Functions in small driver activity</a:t>
            </a:r>
            <a:endParaRPr sz="1700"/>
          </a:p>
          <a:p>
            <a:pPr marL="457200" lvl="0" indent="-336550" algn="l" rtl="0">
              <a:spcBef>
                <a:spcPts val="0"/>
              </a:spcBef>
              <a:spcAft>
                <a:spcPts val="0"/>
              </a:spcAft>
              <a:buSzPts val="1700"/>
              <a:buChar char="●"/>
            </a:pPr>
            <a:r>
              <a:rPr lang="en-US" sz="1700"/>
              <a:t>Parameter passing for Utility &amp; Event Listeners</a:t>
            </a:r>
            <a:endParaRPr sz="1700"/>
          </a:p>
        </p:txBody>
      </p:sp>
      <p:pic>
        <p:nvPicPr>
          <p:cNvPr id="83" name="Google Shape;83;g22d168e9661_0_0"/>
          <p:cNvPicPr preferRelativeResize="0"/>
          <p:nvPr/>
        </p:nvPicPr>
        <p:blipFill>
          <a:blip r:embed="rId4">
            <a:alphaModFix/>
          </a:blip>
          <a:stretch>
            <a:fillRect/>
          </a:stretch>
        </p:blipFill>
        <p:spPr>
          <a:xfrm>
            <a:off x="3999863" y="5318847"/>
            <a:ext cx="4383594" cy="1162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22d168e9661_0_16"/>
          <p:cNvSpPr txBox="1">
            <a:spLocks noGrp="1"/>
          </p:cNvSpPr>
          <p:nvPr>
            <p:ph type="title"/>
          </p:nvPr>
        </p:nvSpPr>
        <p:spPr>
          <a:xfrm>
            <a:off x="457200" y="896777"/>
            <a:ext cx="8229600" cy="8037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Arial"/>
              <a:buNone/>
            </a:pPr>
            <a:r>
              <a:rPr lang="en-US"/>
              <a:t>Use Case</a:t>
            </a:r>
            <a:endParaRPr/>
          </a:p>
          <a:p>
            <a:pPr marL="0" lvl="0" indent="0" algn="ctr" rtl="0">
              <a:spcBef>
                <a:spcPts val="0"/>
              </a:spcBef>
              <a:spcAft>
                <a:spcPts val="0"/>
              </a:spcAft>
              <a:buClr>
                <a:schemeClr val="lt1"/>
              </a:buClr>
              <a:buSzPct val="146639"/>
              <a:buFont typeface="Arial"/>
              <a:buNone/>
            </a:pPr>
            <a:r>
              <a:rPr lang="en-US" sz="2455"/>
              <a:t>Nicholas McNamara</a:t>
            </a:r>
            <a:endParaRPr/>
          </a:p>
        </p:txBody>
      </p:sp>
      <p:sp>
        <p:nvSpPr>
          <p:cNvPr id="89" name="Google Shape;89;g22d168e9661_0_16"/>
          <p:cNvSpPr txBox="1"/>
          <p:nvPr/>
        </p:nvSpPr>
        <p:spPr>
          <a:xfrm>
            <a:off x="620050" y="1772250"/>
            <a:ext cx="3272700" cy="33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t>Target:</a:t>
            </a:r>
            <a:endParaRPr sz="2000"/>
          </a:p>
          <a:p>
            <a:pPr marL="457200" lvl="0" indent="-336550" algn="l" rtl="0">
              <a:spcBef>
                <a:spcPts val="0"/>
              </a:spcBef>
              <a:spcAft>
                <a:spcPts val="0"/>
              </a:spcAft>
              <a:buSzPts val="1700"/>
              <a:buChar char="●"/>
            </a:pPr>
            <a:r>
              <a:rPr lang="en-US" sz="1700"/>
              <a:t>Commercial Gym</a:t>
            </a:r>
            <a:endParaRPr sz="1700"/>
          </a:p>
          <a:p>
            <a:pPr marL="457200" lvl="0" indent="-336550" algn="l" rtl="0">
              <a:spcBef>
                <a:spcPts val="0"/>
              </a:spcBef>
              <a:spcAft>
                <a:spcPts val="0"/>
              </a:spcAft>
              <a:buSzPts val="1700"/>
              <a:buChar char="●"/>
            </a:pPr>
            <a:r>
              <a:rPr lang="en-US" sz="1700"/>
              <a:t>Many Devices of same type in a small area</a:t>
            </a:r>
            <a:endParaRPr sz="1700"/>
          </a:p>
          <a:p>
            <a:pPr marL="0" lvl="0" indent="0" algn="l" rtl="0">
              <a:spcBef>
                <a:spcPts val="0"/>
              </a:spcBef>
              <a:spcAft>
                <a:spcPts val="0"/>
              </a:spcAft>
              <a:buNone/>
            </a:pPr>
            <a:r>
              <a:rPr lang="en-US" sz="2000"/>
              <a:t>Distinguishing?</a:t>
            </a:r>
            <a:endParaRPr sz="2000"/>
          </a:p>
          <a:p>
            <a:pPr marL="457200" lvl="0" indent="-336550" algn="l" rtl="0">
              <a:spcBef>
                <a:spcPts val="0"/>
              </a:spcBef>
              <a:spcAft>
                <a:spcPts val="0"/>
              </a:spcAft>
              <a:buSzPts val="1700"/>
              <a:buChar char="●"/>
            </a:pPr>
            <a:r>
              <a:rPr lang="en-US" sz="1700"/>
              <a:t>By name in the list view</a:t>
            </a:r>
            <a:endParaRPr sz="1700"/>
          </a:p>
          <a:p>
            <a:pPr marL="457200" lvl="0" indent="-336550" algn="l" rtl="0">
              <a:spcBef>
                <a:spcPts val="0"/>
              </a:spcBef>
              <a:spcAft>
                <a:spcPts val="0"/>
              </a:spcAft>
              <a:buSzPts val="1700"/>
              <a:buChar char="●"/>
            </a:pPr>
            <a:r>
              <a:rPr lang="en-US" sz="1700"/>
              <a:t>Comparison to PM5 Unit display name (see below)</a:t>
            </a:r>
            <a:endParaRPr sz="1700"/>
          </a:p>
          <a:p>
            <a:pPr marL="0" lvl="0" indent="0" algn="l" rtl="0">
              <a:spcBef>
                <a:spcPts val="0"/>
              </a:spcBef>
              <a:spcAft>
                <a:spcPts val="0"/>
              </a:spcAft>
              <a:buNone/>
            </a:pPr>
            <a:r>
              <a:rPr lang="en-US" sz="2000">
                <a:solidFill>
                  <a:schemeClr val="dk1"/>
                </a:solidFill>
              </a:rPr>
              <a:t>Pair</a:t>
            </a:r>
            <a:endParaRPr sz="2000">
              <a:solidFill>
                <a:schemeClr val="dk1"/>
              </a:solidFill>
            </a:endParaRPr>
          </a:p>
          <a:p>
            <a:pPr marL="457200" lvl="0" indent="-336550" algn="l" rtl="0">
              <a:spcBef>
                <a:spcPts val="0"/>
              </a:spcBef>
              <a:spcAft>
                <a:spcPts val="0"/>
              </a:spcAft>
              <a:buClr>
                <a:schemeClr val="dk1"/>
              </a:buClr>
              <a:buSzPts val="1700"/>
              <a:buChar char="●"/>
            </a:pPr>
            <a:r>
              <a:rPr lang="en-US" sz="1700">
                <a:solidFill>
                  <a:schemeClr val="dk1"/>
                </a:solidFill>
              </a:rPr>
              <a:t>Success brings user back </a:t>
            </a:r>
            <a:endParaRPr sz="1700">
              <a:solidFill>
                <a:schemeClr val="dk1"/>
              </a:solidFill>
            </a:endParaRPr>
          </a:p>
          <a:p>
            <a:pPr marL="457200" lvl="0" indent="-336550" algn="l" rtl="0">
              <a:spcBef>
                <a:spcPts val="0"/>
              </a:spcBef>
              <a:spcAft>
                <a:spcPts val="0"/>
              </a:spcAft>
              <a:buClr>
                <a:schemeClr val="dk1"/>
              </a:buClr>
              <a:buSzPts val="1700"/>
              <a:buChar char="●"/>
            </a:pPr>
            <a:r>
              <a:rPr lang="en-US" sz="1700">
                <a:solidFill>
                  <a:schemeClr val="dk1"/>
                </a:solidFill>
              </a:rPr>
              <a:t>App flow continues</a:t>
            </a:r>
            <a:endParaRPr sz="1700">
              <a:solidFill>
                <a:schemeClr val="dk1"/>
              </a:solidFill>
            </a:endParaRPr>
          </a:p>
        </p:txBody>
      </p:sp>
      <p:pic>
        <p:nvPicPr>
          <p:cNvPr id="90" name="Google Shape;90;g22d168e9661_0_16"/>
          <p:cNvPicPr preferRelativeResize="0"/>
          <p:nvPr/>
        </p:nvPicPr>
        <p:blipFill>
          <a:blip r:embed="rId3">
            <a:alphaModFix/>
          </a:blip>
          <a:stretch>
            <a:fillRect/>
          </a:stretch>
        </p:blipFill>
        <p:spPr>
          <a:xfrm>
            <a:off x="5060900" y="1852877"/>
            <a:ext cx="2820195" cy="4700325"/>
          </a:xfrm>
          <a:prstGeom prst="rect">
            <a:avLst/>
          </a:prstGeom>
          <a:noFill/>
          <a:ln>
            <a:noFill/>
          </a:ln>
        </p:spPr>
      </p:pic>
      <p:pic>
        <p:nvPicPr>
          <p:cNvPr id="91" name="Google Shape;91;g22d168e9661_0_16"/>
          <p:cNvPicPr preferRelativeResize="0"/>
          <p:nvPr/>
        </p:nvPicPr>
        <p:blipFill>
          <a:blip r:embed="rId4">
            <a:alphaModFix/>
          </a:blip>
          <a:stretch>
            <a:fillRect/>
          </a:stretch>
        </p:blipFill>
        <p:spPr>
          <a:xfrm>
            <a:off x="1428925" y="5166375"/>
            <a:ext cx="1654945" cy="1386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22d168e9661_0_5"/>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Arial"/>
              <a:buNone/>
            </a:pPr>
            <a:r>
              <a:rPr lang="en-US"/>
              <a:t>Challenges, Solutions, &amp; Outcome</a:t>
            </a:r>
            <a:endParaRPr/>
          </a:p>
          <a:p>
            <a:pPr marL="0" lvl="0" indent="0" algn="ctr" rtl="0">
              <a:spcBef>
                <a:spcPts val="0"/>
              </a:spcBef>
              <a:spcAft>
                <a:spcPts val="0"/>
              </a:spcAft>
              <a:buClr>
                <a:schemeClr val="lt1"/>
              </a:buClr>
              <a:buSzPct val="146639"/>
              <a:buFont typeface="Arial"/>
              <a:buNone/>
            </a:pPr>
            <a:r>
              <a:rPr lang="en-US" sz="2455"/>
              <a:t>Nicholas McNamara</a:t>
            </a:r>
            <a:endParaRPr/>
          </a:p>
        </p:txBody>
      </p:sp>
      <p:graphicFrame>
        <p:nvGraphicFramePr>
          <p:cNvPr id="97" name="Google Shape;97;g22d168e9661_0_5"/>
          <p:cNvGraphicFramePr/>
          <p:nvPr/>
        </p:nvGraphicFramePr>
        <p:xfrm>
          <a:off x="952500" y="2015550"/>
          <a:ext cx="3000000" cy="3000000"/>
        </p:xfrm>
        <a:graphic>
          <a:graphicData uri="http://schemas.openxmlformats.org/drawingml/2006/table">
            <a:tbl>
              <a:tblPr>
                <a:noFill/>
                <a:tableStyleId>{ECF15002-15E1-4E60-B337-354EA6A359B6}</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425475">
                <a:tc>
                  <a:txBody>
                    <a:bodyPr/>
                    <a:lstStyle/>
                    <a:p>
                      <a:pPr marL="0" lvl="0" indent="0" algn="ctr" rtl="0">
                        <a:spcBef>
                          <a:spcPts val="0"/>
                        </a:spcBef>
                        <a:spcAft>
                          <a:spcPts val="0"/>
                        </a:spcAft>
                        <a:buNone/>
                      </a:pPr>
                      <a:r>
                        <a:rPr lang="en-US" sz="1800"/>
                        <a:t>Challenges</a:t>
                      </a:r>
                      <a:endParaRPr sz="1800"/>
                    </a:p>
                  </a:txBody>
                  <a:tcPr marL="91425" marR="91425" marT="91425" marB="91425"/>
                </a:tc>
                <a:tc>
                  <a:txBody>
                    <a:bodyPr/>
                    <a:lstStyle/>
                    <a:p>
                      <a:pPr marL="0" lvl="0" indent="0" algn="ctr" rtl="0">
                        <a:spcBef>
                          <a:spcPts val="0"/>
                        </a:spcBef>
                        <a:spcAft>
                          <a:spcPts val="0"/>
                        </a:spcAft>
                        <a:buNone/>
                      </a:pPr>
                      <a:r>
                        <a:rPr lang="en-US" sz="1800"/>
                        <a:t>Solutions</a:t>
                      </a:r>
                      <a:endParaRPr sz="1800"/>
                    </a:p>
                  </a:txBody>
                  <a:tcPr marL="91425" marR="91425" marT="91425" marB="91425"/>
                </a:tc>
                <a:extLst>
                  <a:ext uri="{0D108BD9-81ED-4DB2-BD59-A6C34878D82A}">
                    <a16:rowId xmlns:a16="http://schemas.microsoft.com/office/drawing/2014/main" val="10000"/>
                  </a:ext>
                </a:extLst>
              </a:tr>
              <a:tr h="2309250">
                <a:tc>
                  <a:txBody>
                    <a:bodyPr/>
                    <a:lstStyle/>
                    <a:p>
                      <a:pPr marL="457200" lvl="0" indent="-317500" algn="l" rtl="0">
                        <a:spcBef>
                          <a:spcPts val="0"/>
                        </a:spcBef>
                        <a:spcAft>
                          <a:spcPts val="0"/>
                        </a:spcAft>
                        <a:buSzPts val="1400"/>
                        <a:buAutoNum type="arabicPeriod"/>
                      </a:pPr>
                      <a:r>
                        <a:rPr lang="en-US"/>
                        <a:t>Device properties don’t match documentation</a:t>
                      </a:r>
                      <a:endParaRPr/>
                    </a:p>
                    <a:p>
                      <a:pPr marL="457200" lvl="0" indent="-317500" algn="l" rtl="0">
                        <a:spcBef>
                          <a:spcPts val="0"/>
                        </a:spcBef>
                        <a:spcAft>
                          <a:spcPts val="0"/>
                        </a:spcAft>
                        <a:buSzPts val="1400"/>
                        <a:buAutoNum type="arabicPeriod"/>
                      </a:pPr>
                      <a:r>
                        <a:rPr lang="en-US"/>
                        <a:t>Call functions that require an Activity’s context</a:t>
                      </a:r>
                      <a:endParaRPr/>
                    </a:p>
                    <a:p>
                      <a:pPr marL="457200" lvl="0" indent="-317500" algn="l" rtl="0">
                        <a:spcBef>
                          <a:spcPts val="0"/>
                        </a:spcBef>
                        <a:spcAft>
                          <a:spcPts val="0"/>
                        </a:spcAft>
                        <a:buSzPts val="1400"/>
                        <a:buAutoNum type="arabicPeriod"/>
                      </a:pPr>
                      <a:r>
                        <a:rPr lang="en-US"/>
                        <a:t>How to read/change state of PM5 machine</a:t>
                      </a:r>
                      <a:endParaRPr/>
                    </a:p>
                    <a:p>
                      <a:pPr marL="457200" lvl="0" indent="-317500" algn="l" rtl="0">
                        <a:spcBef>
                          <a:spcPts val="0"/>
                        </a:spcBef>
                        <a:spcAft>
                          <a:spcPts val="0"/>
                        </a:spcAft>
                        <a:buSzPts val="1400"/>
                        <a:buAutoNum type="arabicPeriod"/>
                      </a:pPr>
                      <a:r>
                        <a:rPr lang="en-US"/>
                        <a:t>Permissions</a:t>
                      </a:r>
                      <a:endParaRPr/>
                    </a:p>
                  </a:txBody>
                  <a:tcPr marL="91425" marR="91425" marT="91425" marB="91425"/>
                </a:tc>
                <a:tc>
                  <a:txBody>
                    <a:bodyPr/>
                    <a:lstStyle/>
                    <a:p>
                      <a:pPr marL="457200" lvl="0" indent="-317500" algn="l" rtl="0">
                        <a:spcBef>
                          <a:spcPts val="0"/>
                        </a:spcBef>
                        <a:spcAft>
                          <a:spcPts val="0"/>
                        </a:spcAft>
                        <a:buSzPts val="1400"/>
                        <a:buAutoNum type="arabicPeriod"/>
                      </a:pPr>
                      <a:r>
                        <a:rPr lang="en-US"/>
                        <a:t>Enumerate all characteristic properties by enumeration: create callback with new property write</a:t>
                      </a:r>
                      <a:endParaRPr/>
                    </a:p>
                    <a:p>
                      <a:pPr marL="457200" lvl="0" indent="-317500" algn="l" rtl="0">
                        <a:spcBef>
                          <a:spcPts val="0"/>
                        </a:spcBef>
                        <a:spcAft>
                          <a:spcPts val="0"/>
                        </a:spcAft>
                        <a:buSzPts val="1400"/>
                        <a:buAutoNum type="arabicPeriod"/>
                      </a:pPr>
                      <a:r>
                        <a:rPr lang="en-US"/>
                        <a:t>Create an event listener with additional callbacks to run inline with activity</a:t>
                      </a:r>
                      <a:endParaRPr/>
                    </a:p>
                    <a:p>
                      <a:pPr marL="457200" lvl="0" indent="-317500" algn="l" rtl="0">
                        <a:spcBef>
                          <a:spcPts val="0"/>
                        </a:spcBef>
                        <a:spcAft>
                          <a:spcPts val="0"/>
                        </a:spcAft>
                        <a:buSzPts val="1400"/>
                        <a:buAutoNum type="arabicPeriod"/>
                      </a:pPr>
                      <a:r>
                        <a:rPr lang="en-US"/>
                        <a:t>Send CSAFE short commands and read the STATUS flags through characteristic</a:t>
                      </a:r>
                      <a:endParaRPr/>
                    </a:p>
                    <a:p>
                      <a:pPr marL="457200" lvl="0" indent="-317500" algn="l" rtl="0">
                        <a:spcBef>
                          <a:spcPts val="0"/>
                        </a:spcBef>
                        <a:spcAft>
                          <a:spcPts val="0"/>
                        </a:spcAft>
                        <a:buSzPts val="1400"/>
                        <a:buAutoNum type="arabicPeriod"/>
                      </a:pPr>
                      <a:r>
                        <a:rPr lang="en-US"/>
                        <a:t>Update new methods and to prompt for intents on BLE scans</a:t>
                      </a:r>
                      <a:endParaRPr/>
                    </a:p>
                  </a:txBody>
                  <a:tcPr marL="91425" marR="91425" marT="91425" marB="91425"/>
                </a:tc>
                <a:extLst>
                  <a:ext uri="{0D108BD9-81ED-4DB2-BD59-A6C34878D82A}">
                    <a16:rowId xmlns:a16="http://schemas.microsoft.com/office/drawing/2014/main" val="10001"/>
                  </a:ext>
                </a:extLst>
              </a:tr>
            </a:tbl>
          </a:graphicData>
        </a:graphic>
      </p:graphicFrame>
      <p:sp>
        <p:nvSpPr>
          <p:cNvPr id="98" name="Google Shape;98;g22d168e9661_0_5"/>
          <p:cNvSpPr txBox="1"/>
          <p:nvPr/>
        </p:nvSpPr>
        <p:spPr>
          <a:xfrm>
            <a:off x="952475" y="5165200"/>
            <a:ext cx="7239000" cy="13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Skills/Knowledge Gained</a:t>
            </a:r>
            <a:endParaRPr/>
          </a:p>
          <a:p>
            <a:pPr marL="457200" lvl="0" indent="-317500" algn="l" rtl="0">
              <a:spcBef>
                <a:spcPts val="0"/>
              </a:spcBef>
              <a:spcAft>
                <a:spcPts val="0"/>
              </a:spcAft>
              <a:buSzPts val="1400"/>
              <a:buChar char="●"/>
            </a:pPr>
            <a:r>
              <a:rPr lang="en-US"/>
              <a:t>Kotlin: Nullable types, callbacks, event listeners, lazy initialization, etc.</a:t>
            </a:r>
            <a:endParaRPr/>
          </a:p>
          <a:p>
            <a:pPr marL="457200" lvl="0" indent="-317500" algn="l" rtl="0">
              <a:spcBef>
                <a:spcPts val="0"/>
              </a:spcBef>
              <a:spcAft>
                <a:spcPts val="0"/>
              </a:spcAft>
              <a:buSzPts val="1400"/>
              <a:buChar char="●"/>
            </a:pPr>
            <a:r>
              <a:rPr lang="en-US"/>
              <a:t>Android API Levels &amp; Permissions: 21, 31, 33, Install, Runtime, etc.</a:t>
            </a:r>
            <a:endParaRPr/>
          </a:p>
          <a:p>
            <a:pPr marL="457200" lvl="0" indent="-317500" algn="l" rtl="0">
              <a:spcBef>
                <a:spcPts val="0"/>
              </a:spcBef>
              <a:spcAft>
                <a:spcPts val="0"/>
              </a:spcAft>
              <a:buSzPts val="1400"/>
              <a:buChar char="●"/>
            </a:pPr>
            <a:r>
              <a:rPr lang="en-US"/>
              <a:t>BLE Devices: GATT hosts vs clients, UUID standardization</a:t>
            </a:r>
            <a:endParaRPr/>
          </a:p>
          <a:p>
            <a:pPr marL="457200" lvl="0" indent="-317500" algn="l" rtl="0">
              <a:spcBef>
                <a:spcPts val="0"/>
              </a:spcBef>
              <a:spcAft>
                <a:spcPts val="0"/>
              </a:spcAft>
              <a:buSzPts val="1400"/>
              <a:buChar char="●"/>
            </a:pPr>
            <a:r>
              <a:rPr lang="en-US"/>
              <a:t>CSAFE: Exercise equipment standardization for communication over multiple interfaces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22b3252a660_0_5"/>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15000"/>
              </a:lnSpc>
              <a:spcBef>
                <a:spcPts val="0"/>
              </a:spcBef>
              <a:spcAft>
                <a:spcPts val="0"/>
              </a:spcAft>
              <a:buClr>
                <a:schemeClr val="dk1"/>
              </a:buClr>
              <a:buSzPct val="30937"/>
              <a:buFont typeface="Arial"/>
              <a:buNone/>
            </a:pPr>
            <a:r>
              <a:rPr lang="en-US"/>
              <a:t>Database Subsystem</a:t>
            </a:r>
            <a:endParaRPr/>
          </a:p>
          <a:p>
            <a:pPr marL="0" lvl="0" indent="0" algn="ctr" rtl="0">
              <a:spcBef>
                <a:spcPts val="0"/>
              </a:spcBef>
              <a:spcAft>
                <a:spcPts val="0"/>
              </a:spcAft>
              <a:buClr>
                <a:schemeClr val="lt1"/>
              </a:buClr>
              <a:buSzPct val="146639"/>
              <a:buFont typeface="Arial"/>
              <a:buNone/>
            </a:pPr>
            <a:r>
              <a:rPr lang="en-US" sz="2455"/>
              <a:t>Meredith McKean</a:t>
            </a:r>
            <a:endParaRPr/>
          </a:p>
        </p:txBody>
      </p:sp>
      <p:sp>
        <p:nvSpPr>
          <p:cNvPr id="104" name="Google Shape;104;g22b3252a660_0_5"/>
          <p:cNvSpPr txBox="1">
            <a:spLocks noGrp="1"/>
          </p:cNvSpPr>
          <p:nvPr>
            <p:ph type="body" idx="1"/>
          </p:nvPr>
        </p:nvSpPr>
        <p:spPr>
          <a:xfrm>
            <a:off x="381000" y="1899900"/>
            <a:ext cx="3427500" cy="3211800"/>
          </a:xfrm>
          <a:prstGeom prst="rect">
            <a:avLst/>
          </a:prstGeom>
          <a:noFill/>
          <a:ln>
            <a:noFill/>
          </a:ln>
        </p:spPr>
        <p:txBody>
          <a:bodyPr spcFirstLastPara="1" wrap="square" lIns="91425" tIns="45700" rIns="91425" bIns="45700" anchor="t" anchorCtr="0">
            <a:normAutofit fontScale="55000"/>
          </a:bodyPr>
          <a:lstStyle/>
          <a:p>
            <a:pPr marL="0" lvl="0" indent="0" algn="l" rtl="0">
              <a:spcBef>
                <a:spcPts val="0"/>
              </a:spcBef>
              <a:spcAft>
                <a:spcPts val="0"/>
              </a:spcAft>
              <a:buNone/>
            </a:pPr>
            <a:r>
              <a:rPr lang="en-US" b="1"/>
              <a:t>What I designed:</a:t>
            </a:r>
            <a:endParaRPr b="1"/>
          </a:p>
          <a:p>
            <a:pPr marL="0" lvl="0" indent="0" algn="l" rtl="0">
              <a:spcBef>
                <a:spcPts val="0"/>
              </a:spcBef>
              <a:spcAft>
                <a:spcPts val="0"/>
              </a:spcAft>
              <a:buNone/>
            </a:pPr>
            <a:r>
              <a:rPr lang="en-US"/>
              <a:t>a local SQLite database written in Kotlin (281 terabytes)</a:t>
            </a:r>
            <a:endParaRPr/>
          </a:p>
          <a:p>
            <a:pPr marL="457200" lvl="0" indent="-291465" algn="l" rtl="0">
              <a:spcBef>
                <a:spcPts val="0"/>
              </a:spcBef>
              <a:spcAft>
                <a:spcPts val="0"/>
              </a:spcAft>
              <a:buSzPct val="56250"/>
              <a:buChar char="•"/>
            </a:pPr>
            <a:r>
              <a:rPr lang="en-US"/>
              <a:t>able to store and delete bluetooth data</a:t>
            </a:r>
            <a:endParaRPr/>
          </a:p>
          <a:p>
            <a:pPr marL="457200" lvl="0" indent="-291465" algn="l" rtl="0">
              <a:spcBef>
                <a:spcPts val="0"/>
              </a:spcBef>
              <a:spcAft>
                <a:spcPts val="0"/>
              </a:spcAft>
              <a:buSzPct val="56250"/>
              <a:buChar char="•"/>
            </a:pPr>
            <a:r>
              <a:rPr lang="en-US"/>
              <a:t>able to store/update/delete User Profiles for login activity</a:t>
            </a:r>
            <a:endParaRPr/>
          </a:p>
          <a:p>
            <a:pPr marL="457200" lvl="0" indent="-291465" algn="l" rtl="0">
              <a:spcBef>
                <a:spcPts val="0"/>
              </a:spcBef>
              <a:spcAft>
                <a:spcPts val="0"/>
              </a:spcAft>
              <a:buSzPct val="56250"/>
              <a:buChar char="•"/>
            </a:pPr>
            <a:r>
              <a:rPr lang="en-US"/>
              <a:t>methods to receive necessary data for Workout activity and UI login in page</a:t>
            </a:r>
            <a:endParaRPr/>
          </a:p>
        </p:txBody>
      </p:sp>
      <p:pic>
        <p:nvPicPr>
          <p:cNvPr id="105" name="Google Shape;105;g22b3252a660_0_5"/>
          <p:cNvPicPr preferRelativeResize="0"/>
          <p:nvPr/>
        </p:nvPicPr>
        <p:blipFill>
          <a:blip r:embed="rId3">
            <a:alphaModFix/>
          </a:blip>
          <a:stretch>
            <a:fillRect/>
          </a:stretch>
        </p:blipFill>
        <p:spPr>
          <a:xfrm>
            <a:off x="3960900" y="2005277"/>
            <a:ext cx="5030700" cy="3106478"/>
          </a:xfrm>
          <a:prstGeom prst="rect">
            <a:avLst/>
          </a:prstGeom>
          <a:noFill/>
          <a:ln>
            <a:noFill/>
          </a:ln>
        </p:spPr>
      </p:pic>
      <p:sp>
        <p:nvSpPr>
          <p:cNvPr id="106" name="Google Shape;106;g22b3252a660_0_5"/>
          <p:cNvSpPr txBox="1">
            <a:spLocks noGrp="1"/>
          </p:cNvSpPr>
          <p:nvPr>
            <p:ph type="body" idx="1"/>
          </p:nvPr>
        </p:nvSpPr>
        <p:spPr>
          <a:xfrm>
            <a:off x="457200" y="5158725"/>
            <a:ext cx="8229600" cy="1536900"/>
          </a:xfrm>
          <a:prstGeom prst="rect">
            <a:avLst/>
          </a:prstGeom>
          <a:noFill/>
          <a:ln>
            <a:noFill/>
          </a:ln>
        </p:spPr>
        <p:txBody>
          <a:bodyPr spcFirstLastPara="1" wrap="square" lIns="91425" tIns="45700" rIns="91425" bIns="45700" anchor="t" anchorCtr="0">
            <a:normAutofit fontScale="70000"/>
          </a:bodyPr>
          <a:lstStyle/>
          <a:p>
            <a:pPr marL="0" lvl="0" indent="0" algn="ctr" rtl="0">
              <a:spcBef>
                <a:spcPts val="0"/>
              </a:spcBef>
              <a:spcAft>
                <a:spcPts val="0"/>
              </a:spcAft>
              <a:buNone/>
            </a:pPr>
            <a:r>
              <a:rPr lang="en-US" b="1"/>
              <a:t>What was tested and validated:</a:t>
            </a:r>
            <a:endParaRPr b="1"/>
          </a:p>
          <a:p>
            <a:pPr marL="457200" lvl="0" indent="-308610" algn="ctr" rtl="0">
              <a:spcBef>
                <a:spcPts val="0"/>
              </a:spcBef>
              <a:spcAft>
                <a:spcPts val="0"/>
              </a:spcAft>
              <a:buSzPct val="56250"/>
              <a:buChar char="•"/>
            </a:pPr>
            <a:r>
              <a:rPr lang="en-US"/>
              <a:t>storing database with real data</a:t>
            </a:r>
            <a:endParaRPr/>
          </a:p>
          <a:p>
            <a:pPr marL="457200" lvl="0" indent="-308610" algn="ctr" rtl="0">
              <a:spcBef>
                <a:spcPts val="0"/>
              </a:spcBef>
              <a:spcAft>
                <a:spcPts val="0"/>
              </a:spcAft>
              <a:buSzPct val="56250"/>
              <a:buChar char="•"/>
            </a:pPr>
            <a:r>
              <a:rPr lang="en-US"/>
              <a:t>a completed log in activity</a:t>
            </a:r>
            <a:endParaRPr/>
          </a:p>
          <a:p>
            <a:pPr marL="457200" lvl="0" indent="-308610" algn="ctr" rtl="0">
              <a:spcBef>
                <a:spcPts val="0"/>
              </a:spcBef>
              <a:spcAft>
                <a:spcPts val="0"/>
              </a:spcAft>
              <a:buSzPct val="56250"/>
              <a:buChar char="•"/>
            </a:pPr>
            <a:r>
              <a:rPr lang="en-US"/>
              <a:t>workout methods successfully used for workout activity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g22d1197dacd_0_0"/>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15000"/>
              </a:lnSpc>
              <a:spcBef>
                <a:spcPts val="0"/>
              </a:spcBef>
              <a:spcAft>
                <a:spcPts val="0"/>
              </a:spcAft>
              <a:buClr>
                <a:schemeClr val="dk1"/>
              </a:buClr>
              <a:buSzPct val="30937"/>
              <a:buFont typeface="Arial"/>
              <a:buNone/>
            </a:pPr>
            <a:r>
              <a:rPr lang="en-US"/>
              <a:t>Database Subsystem</a:t>
            </a:r>
            <a:endParaRPr/>
          </a:p>
          <a:p>
            <a:pPr marL="0" lvl="0" indent="0" algn="ctr" rtl="0">
              <a:spcBef>
                <a:spcPts val="0"/>
              </a:spcBef>
              <a:spcAft>
                <a:spcPts val="0"/>
              </a:spcAft>
              <a:buClr>
                <a:schemeClr val="lt1"/>
              </a:buClr>
              <a:buSzPct val="146639"/>
              <a:buFont typeface="Arial"/>
              <a:buNone/>
            </a:pPr>
            <a:r>
              <a:rPr lang="en-US" sz="2455"/>
              <a:t>Meredith McKean</a:t>
            </a:r>
            <a:endParaRPr/>
          </a:p>
        </p:txBody>
      </p:sp>
      <p:graphicFrame>
        <p:nvGraphicFramePr>
          <p:cNvPr id="112" name="Google Shape;112;g22d1197dacd_0_0"/>
          <p:cNvGraphicFramePr/>
          <p:nvPr/>
        </p:nvGraphicFramePr>
        <p:xfrm>
          <a:off x="952500" y="2164950"/>
          <a:ext cx="3000000" cy="3000000"/>
        </p:xfrm>
        <a:graphic>
          <a:graphicData uri="http://schemas.openxmlformats.org/drawingml/2006/table">
            <a:tbl>
              <a:tblPr>
                <a:noFill/>
                <a:tableStyleId>{ECF15002-15E1-4E60-B337-354EA6A359B6}</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440800">
                <a:tc>
                  <a:txBody>
                    <a:bodyPr/>
                    <a:lstStyle/>
                    <a:p>
                      <a:pPr marL="0" lvl="0" indent="0" algn="ctr" rtl="0">
                        <a:spcBef>
                          <a:spcPts val="0"/>
                        </a:spcBef>
                        <a:spcAft>
                          <a:spcPts val="0"/>
                        </a:spcAft>
                        <a:buNone/>
                      </a:pPr>
                      <a:r>
                        <a:rPr lang="en-US" sz="1800"/>
                        <a:t>Challenges</a:t>
                      </a:r>
                      <a:endParaRPr sz="1800"/>
                    </a:p>
                  </a:txBody>
                  <a:tcPr marL="91425" marR="91425" marT="91425" marB="91425"/>
                </a:tc>
                <a:tc>
                  <a:txBody>
                    <a:bodyPr/>
                    <a:lstStyle/>
                    <a:p>
                      <a:pPr marL="0" lvl="0" indent="0" algn="ctr" rtl="0">
                        <a:spcBef>
                          <a:spcPts val="0"/>
                        </a:spcBef>
                        <a:spcAft>
                          <a:spcPts val="0"/>
                        </a:spcAft>
                        <a:buNone/>
                      </a:pPr>
                      <a:r>
                        <a:rPr lang="en-US" sz="1800"/>
                        <a:t>Solutions</a:t>
                      </a:r>
                      <a:endParaRPr sz="1800"/>
                    </a:p>
                  </a:txBody>
                  <a:tcPr marL="91425" marR="91425" marT="91425" marB="91425"/>
                </a:tc>
                <a:extLst>
                  <a:ext uri="{0D108BD9-81ED-4DB2-BD59-A6C34878D82A}">
                    <a16:rowId xmlns:a16="http://schemas.microsoft.com/office/drawing/2014/main" val="10000"/>
                  </a:ext>
                </a:extLst>
              </a:tr>
              <a:tr h="2481350">
                <a:tc>
                  <a:txBody>
                    <a:bodyPr/>
                    <a:lstStyle/>
                    <a:p>
                      <a:pPr marL="457200" lvl="0" indent="-317500" algn="l" rtl="0">
                        <a:spcBef>
                          <a:spcPts val="0"/>
                        </a:spcBef>
                        <a:spcAft>
                          <a:spcPts val="0"/>
                        </a:spcAft>
                        <a:buSzPts val="1400"/>
                        <a:buAutoNum type="arabicPeriod"/>
                      </a:pPr>
                      <a:r>
                        <a:rPr lang="en-US"/>
                        <a:t>Bluetooth subsystem was written in Kotlin</a:t>
                      </a:r>
                      <a:endParaRPr/>
                    </a:p>
                    <a:p>
                      <a:pPr marL="457200" lvl="0" indent="-317500" algn="l" rtl="0">
                        <a:spcBef>
                          <a:spcPts val="0"/>
                        </a:spcBef>
                        <a:spcAft>
                          <a:spcPts val="0"/>
                        </a:spcAft>
                        <a:buSzPts val="1400"/>
                        <a:buAutoNum type="arabicPeriod"/>
                      </a:pPr>
                      <a:r>
                        <a:rPr lang="en-US"/>
                        <a:t>Making Reference to the database outside of an Activity</a:t>
                      </a:r>
                      <a:endParaRPr/>
                    </a:p>
                    <a:p>
                      <a:pPr marL="457200" lvl="0" indent="-317500" algn="l" rtl="0">
                        <a:spcBef>
                          <a:spcPts val="0"/>
                        </a:spcBef>
                        <a:spcAft>
                          <a:spcPts val="0"/>
                        </a:spcAft>
                        <a:buSzPts val="1400"/>
                        <a:buAutoNum type="arabicPeriod"/>
                      </a:pPr>
                      <a:r>
                        <a:rPr lang="en-US"/>
                        <a:t>Adding bluetooth data to database simultaneously</a:t>
                      </a:r>
                      <a:endParaRPr/>
                    </a:p>
                    <a:p>
                      <a:pPr marL="457200" lvl="0" indent="-317500" algn="l" rtl="0">
                        <a:spcBef>
                          <a:spcPts val="0"/>
                        </a:spcBef>
                        <a:spcAft>
                          <a:spcPts val="0"/>
                        </a:spcAft>
                        <a:buSzPts val="1400"/>
                        <a:buAutoNum type="arabicPeriod"/>
                      </a:pPr>
                      <a:r>
                        <a:rPr lang="en-US">
                          <a:solidFill>
                            <a:schemeClr val="dk1"/>
                          </a:solidFill>
                        </a:rPr>
                        <a:t>Github Merging</a:t>
                      </a:r>
                      <a:endParaRPr/>
                    </a:p>
                  </a:txBody>
                  <a:tcPr marL="91425" marR="91425" marT="91425" marB="91425"/>
                </a:tc>
                <a:tc>
                  <a:txBody>
                    <a:bodyPr/>
                    <a:lstStyle/>
                    <a:p>
                      <a:pPr marL="457200" lvl="0" indent="-317500" algn="l" rtl="0">
                        <a:spcBef>
                          <a:spcPts val="0"/>
                        </a:spcBef>
                        <a:spcAft>
                          <a:spcPts val="0"/>
                        </a:spcAft>
                        <a:buSzPts val="1400"/>
                        <a:buAutoNum type="arabicPeriod"/>
                      </a:pPr>
                      <a:r>
                        <a:rPr lang="en-US"/>
                        <a:t>Translated my Java database to Kotlin</a:t>
                      </a:r>
                      <a:endParaRPr/>
                    </a:p>
                    <a:p>
                      <a:pPr marL="457200" lvl="0" indent="-317500" algn="l" rtl="0">
                        <a:spcBef>
                          <a:spcPts val="0"/>
                        </a:spcBef>
                        <a:spcAft>
                          <a:spcPts val="0"/>
                        </a:spcAft>
                        <a:buSzPts val="1400"/>
                        <a:buAutoNum type="arabicPeriod"/>
                      </a:pPr>
                      <a:r>
                        <a:rPr lang="en-US"/>
                        <a:t>passing in database reference through a function</a:t>
                      </a:r>
                      <a:endParaRPr/>
                    </a:p>
                    <a:p>
                      <a:pPr marL="457200" lvl="0" indent="-317500" algn="l" rtl="0">
                        <a:spcBef>
                          <a:spcPts val="0"/>
                        </a:spcBef>
                        <a:spcAft>
                          <a:spcPts val="0"/>
                        </a:spcAft>
                        <a:buSzPts val="1400"/>
                        <a:buAutoNum type="arabicPeriod"/>
                      </a:pPr>
                      <a:r>
                        <a:rPr lang="en-US"/>
                        <a:t>restructured our plan, and used an event listener approach to add bluetooth data to the database</a:t>
                      </a:r>
                      <a:endParaRPr/>
                    </a:p>
                    <a:p>
                      <a:pPr marL="457200" lvl="0" indent="-317500" algn="l" rtl="0">
                        <a:spcBef>
                          <a:spcPts val="0"/>
                        </a:spcBef>
                        <a:spcAft>
                          <a:spcPts val="0"/>
                        </a:spcAft>
                        <a:buSzPts val="1400"/>
                        <a:buAutoNum type="arabicPeriod"/>
                      </a:pPr>
                      <a:r>
                        <a:rPr lang="en-US">
                          <a:solidFill>
                            <a:schemeClr val="dk1"/>
                          </a:solidFill>
                        </a:rPr>
                        <a:t>Created github after merging all subsystems within one app</a:t>
                      </a:r>
                      <a:endParaRPr/>
                    </a:p>
                  </a:txBody>
                  <a:tcPr marL="91425" marR="91425" marT="91425" marB="91425"/>
                </a:tc>
                <a:extLst>
                  <a:ext uri="{0D108BD9-81ED-4DB2-BD59-A6C34878D82A}">
                    <a16:rowId xmlns:a16="http://schemas.microsoft.com/office/drawing/2014/main" val="10001"/>
                  </a:ext>
                </a:extLst>
              </a:tr>
            </a:tbl>
          </a:graphicData>
        </a:graphic>
      </p:graphicFrame>
      <p:sp>
        <p:nvSpPr>
          <p:cNvPr id="113" name="Google Shape;113;g22d1197dacd_0_0"/>
          <p:cNvSpPr txBox="1"/>
          <p:nvPr/>
        </p:nvSpPr>
        <p:spPr>
          <a:xfrm>
            <a:off x="952500" y="5266250"/>
            <a:ext cx="72390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chemeClr val="dk1"/>
                </a:solidFill>
              </a:rPr>
              <a:t>Skills/Knowledge Gained</a:t>
            </a:r>
            <a:endParaRPr/>
          </a:p>
          <a:p>
            <a:pPr marL="457200" lvl="0" indent="-317500" algn="l" rtl="0">
              <a:spcBef>
                <a:spcPts val="0"/>
              </a:spcBef>
              <a:spcAft>
                <a:spcPts val="0"/>
              </a:spcAft>
              <a:buSzPts val="1400"/>
              <a:buChar char="●"/>
            </a:pPr>
            <a:r>
              <a:rPr lang="en-US"/>
              <a:t>Query language and how to organize data for a database</a:t>
            </a:r>
            <a:endParaRPr/>
          </a:p>
          <a:p>
            <a:pPr marL="457200" lvl="0" indent="-317500" algn="l" rtl="0">
              <a:spcBef>
                <a:spcPts val="0"/>
              </a:spcBef>
              <a:spcAft>
                <a:spcPts val="0"/>
              </a:spcAft>
              <a:buSzPts val="1400"/>
              <a:buChar char="●"/>
            </a:pPr>
            <a:r>
              <a:rPr lang="en-US"/>
              <a:t>threads and understanding how to run multiple codes at the same time</a:t>
            </a:r>
            <a:endParaRPr/>
          </a:p>
          <a:p>
            <a:pPr marL="457200" lvl="0" indent="-317500" algn="l" rtl="0">
              <a:spcBef>
                <a:spcPts val="0"/>
              </a:spcBef>
              <a:spcAft>
                <a:spcPts val="0"/>
              </a:spcAft>
              <a:buSzPts val="1400"/>
              <a:buChar char="●"/>
            </a:pPr>
            <a:r>
              <a:rPr lang="en-US"/>
              <a:t>github push, pull, and rebase commands within Git Bash and Android Studio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22d1197dacd_0_5"/>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15000"/>
              </a:lnSpc>
              <a:spcBef>
                <a:spcPts val="0"/>
              </a:spcBef>
              <a:spcAft>
                <a:spcPts val="0"/>
              </a:spcAft>
              <a:buClr>
                <a:schemeClr val="dk1"/>
              </a:buClr>
              <a:buSzPct val="30937"/>
              <a:buFont typeface="Arial"/>
              <a:buNone/>
            </a:pPr>
            <a:r>
              <a:rPr lang="en-US"/>
              <a:t>Database Subsystem</a:t>
            </a:r>
            <a:endParaRPr/>
          </a:p>
          <a:p>
            <a:pPr marL="0" lvl="0" indent="0" algn="ctr" rtl="0">
              <a:spcBef>
                <a:spcPts val="0"/>
              </a:spcBef>
              <a:spcAft>
                <a:spcPts val="0"/>
              </a:spcAft>
              <a:buClr>
                <a:schemeClr val="lt1"/>
              </a:buClr>
              <a:buSzPct val="146639"/>
              <a:buFont typeface="Arial"/>
              <a:buNone/>
            </a:pPr>
            <a:r>
              <a:rPr lang="en-US" sz="2455"/>
              <a:t>Meredith McKean</a:t>
            </a:r>
            <a:endParaRPr/>
          </a:p>
        </p:txBody>
      </p:sp>
      <p:pic>
        <p:nvPicPr>
          <p:cNvPr id="119" name="Google Shape;119;g22d1197dacd_0_5"/>
          <p:cNvPicPr preferRelativeResize="0"/>
          <p:nvPr/>
        </p:nvPicPr>
        <p:blipFill>
          <a:blip r:embed="rId3">
            <a:alphaModFix/>
          </a:blip>
          <a:stretch>
            <a:fillRect/>
          </a:stretch>
        </p:blipFill>
        <p:spPr>
          <a:xfrm>
            <a:off x="3846017" y="4117825"/>
            <a:ext cx="4840781" cy="2529124"/>
          </a:xfrm>
          <a:prstGeom prst="rect">
            <a:avLst/>
          </a:prstGeom>
          <a:noFill/>
          <a:ln>
            <a:noFill/>
          </a:ln>
        </p:spPr>
      </p:pic>
      <p:pic>
        <p:nvPicPr>
          <p:cNvPr id="120" name="Google Shape;120;g22d1197dacd_0_5"/>
          <p:cNvPicPr preferRelativeResize="0"/>
          <p:nvPr/>
        </p:nvPicPr>
        <p:blipFill>
          <a:blip r:embed="rId4">
            <a:alphaModFix/>
          </a:blip>
          <a:stretch>
            <a:fillRect/>
          </a:stretch>
        </p:blipFill>
        <p:spPr>
          <a:xfrm>
            <a:off x="149075" y="1957075"/>
            <a:ext cx="4563139" cy="205653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1223</Words>
  <Application>Microsoft Office PowerPoint</Application>
  <PresentationFormat>On-screen Show (4:3)</PresentationFormat>
  <Paragraphs>202</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ECEN 404 Final Presentation Team 45: TI Project #3 Alyson Garlick, Diego Gumucio, Meredith McKean, Nicholas McNamara TA: Pranav Dhulipala Sponsor: Matthew Krebs</vt:lpstr>
      <vt:lpstr>Problem Overview</vt:lpstr>
      <vt:lpstr>Integrated Project Diagram</vt:lpstr>
      <vt:lpstr>Engineering Design Accomplishments Nicholas McNamara</vt:lpstr>
      <vt:lpstr>Use Case Nicholas McNamara</vt:lpstr>
      <vt:lpstr>Challenges, Solutions, &amp; Outcome Nicholas McNamara</vt:lpstr>
      <vt:lpstr>Database Subsystem Meredith McKean</vt:lpstr>
      <vt:lpstr>Database Subsystem Meredith McKean</vt:lpstr>
      <vt:lpstr>Database Subsystem Meredith McKean</vt:lpstr>
      <vt:lpstr>Database Subsystem Meredith McKean</vt:lpstr>
      <vt:lpstr>Engineering Design Accomplishments Alyson Garlick</vt:lpstr>
      <vt:lpstr>Challenges and Solutions Alyson Garlick</vt:lpstr>
      <vt:lpstr>Test and Validation Alyson Garlick</vt:lpstr>
      <vt:lpstr>Engineering Design Accomplishments Diego Gumucio</vt:lpstr>
      <vt:lpstr>Challenges and Solutions Diego Gumucio</vt:lpstr>
      <vt:lpstr>Test and Validation Diego Gumucio</vt:lpstr>
      <vt:lpstr>Integrated System Results</vt:lpstr>
      <vt:lpstr>PowerPoint Presentation</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ECEN 404 Final Presentation Team 45: TI Project #3 Alyson Garlick, Diego Gumucio, Meredith McKean, Nicholas McNamara TA: Pranav Dhulipala Sponsor: Matthew Krebs</dc:title>
  <dc:creator>Brian Gardner</dc:creator>
  <cp:lastModifiedBy>McKean, Meredith</cp:lastModifiedBy>
  <cp:revision>1</cp:revision>
  <dcterms:created xsi:type="dcterms:W3CDTF">2013-06-18T16:37:55Z</dcterms:created>
  <dcterms:modified xsi:type="dcterms:W3CDTF">2023-04-12T17:38:28Z</dcterms:modified>
</cp:coreProperties>
</file>